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8" r:id="rId2"/>
    <p:sldId id="275" r:id="rId3"/>
    <p:sldId id="276" r:id="rId4"/>
    <p:sldId id="278" r:id="rId5"/>
    <p:sldId id="279" r:id="rId6"/>
    <p:sldId id="280" r:id="rId7"/>
    <p:sldId id="282" r:id="rId8"/>
    <p:sldId id="283" r:id="rId9"/>
    <p:sldId id="284" r:id="rId10"/>
    <p:sldId id="285" r:id="rId11"/>
    <p:sldId id="286" r:id="rId12"/>
    <p:sldId id="287" r:id="rId13"/>
    <p:sldId id="288" r:id="rId14"/>
    <p:sldId id="289" r:id="rId15"/>
    <p:sldId id="290" r:id="rId16"/>
    <p:sldId id="292" r:id="rId17"/>
    <p:sldId id="29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94" autoAdjust="0"/>
  </p:normalViewPr>
  <p:slideViewPr>
    <p:cSldViewPr snapToGrid="0">
      <p:cViewPr varScale="1">
        <p:scale>
          <a:sx n="74" d="100"/>
          <a:sy n="74" d="100"/>
        </p:scale>
        <p:origin x="72" y="245"/>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3443458-D436-405E-A60B-6AC52C57AD4B}" type="datetime1">
              <a:rPr lang="pl-PL" smtClean="0"/>
              <a:t>07.05.2021</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pl-PL" smtClean="0"/>
              <a:t>‹#›</a:t>
            </a:fld>
            <a:endParaRPr lang="pl-PL"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3D0151B-5657-4D14-AC1F-A75B74BC49A7}" type="datetime1">
              <a:rPr lang="pl-PL" noProof="0" smtClean="0"/>
              <a:t>07.05.2021</a:t>
            </a:fld>
            <a:endParaRPr lang="pl-PL" noProof="0"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dirty="0"/>
              <a:t>Kliknij, aby edytować style wzorców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pl-PL" noProof="0" smtClean="0"/>
              <a:t>‹#›</a:t>
            </a:fld>
            <a:endParaRPr lang="pl-PL"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77542409-6A04-4DC6-AC3A-D3758287A8F2}" type="slidenum">
              <a:rPr lang="pl-PL" smtClean="0"/>
              <a:t>1</a:t>
            </a:fld>
            <a:endParaRPr lang="pl-PL" dirty="0"/>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2</a:t>
            </a:fld>
            <a:endParaRPr lang="pl-PL" dirty="0"/>
          </a:p>
        </p:txBody>
      </p:sp>
    </p:spTree>
    <p:extLst>
      <p:ext uri="{BB962C8B-B14F-4D97-AF65-F5344CB8AC3E}">
        <p14:creationId xmlns:p14="http://schemas.microsoft.com/office/powerpoint/2010/main" val="3209291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3</a:t>
            </a:fld>
            <a:endParaRPr lang="pl-PL" dirty="0"/>
          </a:p>
        </p:txBody>
      </p:sp>
    </p:spTree>
    <p:extLst>
      <p:ext uri="{BB962C8B-B14F-4D97-AF65-F5344CB8AC3E}">
        <p14:creationId xmlns:p14="http://schemas.microsoft.com/office/powerpoint/2010/main" val="221486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4</a:t>
            </a:fld>
            <a:endParaRPr lang="pl-PL" dirty="0"/>
          </a:p>
        </p:txBody>
      </p:sp>
    </p:spTree>
    <p:extLst>
      <p:ext uri="{BB962C8B-B14F-4D97-AF65-F5344CB8AC3E}">
        <p14:creationId xmlns:p14="http://schemas.microsoft.com/office/powerpoint/2010/main" val="61545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5</a:t>
            </a:fld>
            <a:endParaRPr lang="pl-PL" dirty="0"/>
          </a:p>
        </p:txBody>
      </p:sp>
    </p:spTree>
    <p:extLst>
      <p:ext uri="{BB962C8B-B14F-4D97-AF65-F5344CB8AC3E}">
        <p14:creationId xmlns:p14="http://schemas.microsoft.com/office/powerpoint/2010/main" val="215184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6</a:t>
            </a:fld>
            <a:endParaRPr lang="pl-PL" dirty="0"/>
          </a:p>
        </p:txBody>
      </p:sp>
    </p:spTree>
    <p:extLst>
      <p:ext uri="{BB962C8B-B14F-4D97-AF65-F5344CB8AC3E}">
        <p14:creationId xmlns:p14="http://schemas.microsoft.com/office/powerpoint/2010/main" val="39881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7</a:t>
            </a:fld>
            <a:endParaRPr lang="pl-PL" dirty="0"/>
          </a:p>
        </p:txBody>
      </p:sp>
    </p:spTree>
    <p:extLst>
      <p:ext uri="{BB962C8B-B14F-4D97-AF65-F5344CB8AC3E}">
        <p14:creationId xmlns:p14="http://schemas.microsoft.com/office/powerpoint/2010/main" val="299066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77542409-6A04-4DC6-AC3A-D3758287A8F2}" type="slidenum">
              <a:rPr lang="pl-PL" smtClean="0"/>
              <a:t>8</a:t>
            </a:fld>
            <a:endParaRPr lang="pl-PL" dirty="0"/>
          </a:p>
        </p:txBody>
      </p:sp>
    </p:spTree>
    <p:extLst>
      <p:ext uri="{BB962C8B-B14F-4D97-AF65-F5344CB8AC3E}">
        <p14:creationId xmlns:p14="http://schemas.microsoft.com/office/powerpoint/2010/main" val="617576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54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fld id="{754312BE-1F1E-4F9A-93CB-0411CABDE5AA}" type="datetime1">
              <a:rPr lang="pl-PL" noProof="0" smtClean="0"/>
              <a:t>07.05.2021</a:t>
            </a:fld>
            <a:endParaRPr lang="pl-PL" noProof="0" dirty="0"/>
          </a:p>
        </p:txBody>
      </p:sp>
      <p:sp>
        <p:nvSpPr>
          <p:cNvPr id="6" name="Footer Placeholder 5"/>
          <p:cNvSpPr>
            <a:spLocks noGrp="1"/>
          </p:cNvSpPr>
          <p:nvPr>
            <p:ph type="ftr" sz="quarter" idx="11"/>
          </p:nvPr>
        </p:nvSpPr>
        <p:spPr/>
        <p:txBody>
          <a:bodyPr/>
          <a:lstStyle/>
          <a:p>
            <a:pPr rtl="0"/>
            <a:r>
              <a:rPr lang="pl-PL" noProof="0"/>
              <a:t>Dodaj stopkę</a:t>
            </a:r>
            <a:endParaRPr lang="pl-PL" noProof="0" dirty="0"/>
          </a:p>
        </p:txBody>
      </p:sp>
      <p:sp>
        <p:nvSpPr>
          <p:cNvPr id="7" name="Slide Number Placeholder 6"/>
          <p:cNvSpPr>
            <a:spLocks noGrp="1"/>
          </p:cNvSpPr>
          <p:nvPr>
            <p:ph type="sldNum" sz="quarter" idx="12"/>
          </p:nvPr>
        </p:nvSpPr>
        <p:spPr/>
        <p:txBody>
          <a:bodyPr/>
          <a:lstStyle/>
          <a:p>
            <a:pPr rtl="0"/>
            <a:fld id="{9CD8D479-8942-46E8-A226-A4E01F7A105C}" type="slidenum">
              <a:rPr lang="pl-PL" noProof="0" smtClean="0"/>
              <a:pPr/>
              <a:t>‹#›</a:t>
            </a:fld>
            <a:endParaRPr lang="pl-PL" noProof="0" dirty="0"/>
          </a:p>
        </p:txBody>
      </p:sp>
    </p:spTree>
    <p:extLst>
      <p:ext uri="{BB962C8B-B14F-4D97-AF65-F5344CB8AC3E}">
        <p14:creationId xmlns:p14="http://schemas.microsoft.com/office/powerpoint/2010/main" val="209479474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fld id="{754312BE-1F1E-4F9A-93CB-0411CABDE5AA}" type="datetime1">
              <a:rPr lang="pl-PL" noProof="0" smtClean="0"/>
              <a:t>07.05.2021</a:t>
            </a:fld>
            <a:endParaRPr lang="pl-PL" noProof="0" dirty="0"/>
          </a:p>
        </p:txBody>
      </p:sp>
      <p:sp>
        <p:nvSpPr>
          <p:cNvPr id="5" name="Footer Placeholder 4"/>
          <p:cNvSpPr>
            <a:spLocks noGrp="1"/>
          </p:cNvSpPr>
          <p:nvPr>
            <p:ph type="ftr" sz="quarter" idx="11"/>
          </p:nvPr>
        </p:nvSpPr>
        <p:spPr/>
        <p:txBody>
          <a:bodyPr/>
          <a:lstStyle/>
          <a:p>
            <a:pPr rtl="0"/>
            <a:r>
              <a:rPr lang="pl-PL" noProof="0"/>
              <a:t>Dodaj stopkę</a:t>
            </a:r>
            <a:endParaRPr lang="pl-PL" noProof="0" dirty="0"/>
          </a:p>
        </p:txBody>
      </p:sp>
      <p:sp>
        <p:nvSpPr>
          <p:cNvPr id="6" name="Slide Number Placeholder 5"/>
          <p:cNvSpPr>
            <a:spLocks noGrp="1"/>
          </p:cNvSpPr>
          <p:nvPr>
            <p:ph type="sldNum" sz="quarter" idx="12"/>
          </p:nvPr>
        </p:nvSpPr>
        <p:spPr/>
        <p:txBody>
          <a:bodyPr/>
          <a:lstStyle/>
          <a:p>
            <a:pPr rtl="0"/>
            <a:fld id="{9CD8D479-8942-46E8-A226-A4E01F7A105C}" type="slidenum">
              <a:rPr lang="pl-PL" noProof="0" smtClean="0"/>
              <a:pPr/>
              <a:t>‹#›</a:t>
            </a:fld>
            <a:endParaRPr lang="pl-PL" noProof="0"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64936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fld id="{754312BE-1F1E-4F9A-93CB-0411CABDE5AA}" type="datetime1">
              <a:rPr lang="pl-PL" noProof="0" smtClean="0"/>
              <a:t>07.05.2021</a:t>
            </a:fld>
            <a:endParaRPr lang="pl-PL" noProof="0" dirty="0"/>
          </a:p>
        </p:txBody>
      </p:sp>
      <p:sp>
        <p:nvSpPr>
          <p:cNvPr id="5" name="Footer Placeholder 4"/>
          <p:cNvSpPr>
            <a:spLocks noGrp="1"/>
          </p:cNvSpPr>
          <p:nvPr>
            <p:ph type="ftr" sz="quarter" idx="11"/>
          </p:nvPr>
        </p:nvSpPr>
        <p:spPr/>
        <p:txBody>
          <a:bodyPr/>
          <a:lstStyle/>
          <a:p>
            <a:pPr rtl="0"/>
            <a:r>
              <a:rPr lang="pl-PL" noProof="0"/>
              <a:t>Dodaj stopkę</a:t>
            </a:r>
            <a:endParaRPr lang="pl-PL" noProof="0" dirty="0"/>
          </a:p>
        </p:txBody>
      </p:sp>
      <p:sp>
        <p:nvSpPr>
          <p:cNvPr id="6" name="Slide Number Placeholder 5"/>
          <p:cNvSpPr>
            <a:spLocks noGrp="1"/>
          </p:cNvSpPr>
          <p:nvPr>
            <p:ph type="sldNum" sz="quarter" idx="12"/>
          </p:nvPr>
        </p:nvSpPr>
        <p:spPr/>
        <p:txBody>
          <a:bodyPr/>
          <a:lstStyle/>
          <a:p>
            <a:pPr rtl="0"/>
            <a:fld id="{9CD8D479-8942-46E8-A226-A4E01F7A105C}" type="slidenum">
              <a:rPr lang="pl-PL" noProof="0" smtClean="0"/>
              <a:pPr/>
              <a:t>‹#›</a:t>
            </a:fld>
            <a:endParaRPr lang="pl-PL" noProof="0"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97450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fld id="{754312BE-1F1E-4F9A-93CB-0411CABDE5AA}" type="datetime1">
              <a:rPr lang="pl-PL" noProof="0" smtClean="0"/>
              <a:t>07.05.2021</a:t>
            </a:fld>
            <a:endParaRPr lang="pl-PL" noProof="0" dirty="0"/>
          </a:p>
        </p:txBody>
      </p:sp>
      <p:sp>
        <p:nvSpPr>
          <p:cNvPr id="5" name="Footer Placeholder 4"/>
          <p:cNvSpPr>
            <a:spLocks noGrp="1"/>
          </p:cNvSpPr>
          <p:nvPr>
            <p:ph type="ftr" sz="quarter" idx="11"/>
          </p:nvPr>
        </p:nvSpPr>
        <p:spPr/>
        <p:txBody>
          <a:bodyPr/>
          <a:lstStyle/>
          <a:p>
            <a:pPr rtl="0"/>
            <a:r>
              <a:rPr lang="pl-PL" noProof="0"/>
              <a:t>Dodaj stopkę</a:t>
            </a:r>
            <a:endParaRPr lang="pl-PL" noProof="0" dirty="0"/>
          </a:p>
        </p:txBody>
      </p:sp>
      <p:sp>
        <p:nvSpPr>
          <p:cNvPr id="6" name="Slide Number Placeholder 5"/>
          <p:cNvSpPr>
            <a:spLocks noGrp="1"/>
          </p:cNvSpPr>
          <p:nvPr>
            <p:ph type="sldNum" sz="quarter" idx="12"/>
          </p:nvPr>
        </p:nvSpPr>
        <p:spPr/>
        <p:txBody>
          <a:bodyPr/>
          <a:lstStyle/>
          <a:p>
            <a:pPr rtl="0"/>
            <a:fld id="{9CD8D479-8942-46E8-A226-A4E01F7A105C}" type="slidenum">
              <a:rPr lang="pl-PL" noProof="0" smtClean="0"/>
              <a:pPr/>
              <a:t>‹#›</a:t>
            </a:fld>
            <a:endParaRPr lang="pl-PL" noProof="0" dirty="0"/>
          </a:p>
        </p:txBody>
      </p:sp>
    </p:spTree>
    <p:extLst>
      <p:ext uri="{BB962C8B-B14F-4D97-AF65-F5344CB8AC3E}">
        <p14:creationId xmlns:p14="http://schemas.microsoft.com/office/powerpoint/2010/main" val="254642188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fld id="{754312BE-1F1E-4F9A-93CB-0411CABDE5AA}" type="datetime1">
              <a:rPr lang="pl-PL" noProof="0" smtClean="0"/>
              <a:t>07.05.2021</a:t>
            </a:fld>
            <a:endParaRPr lang="pl-PL" noProof="0" dirty="0"/>
          </a:p>
        </p:txBody>
      </p:sp>
      <p:sp>
        <p:nvSpPr>
          <p:cNvPr id="5" name="Footer Placeholder 4"/>
          <p:cNvSpPr>
            <a:spLocks noGrp="1"/>
          </p:cNvSpPr>
          <p:nvPr>
            <p:ph type="ftr" sz="quarter" idx="11"/>
          </p:nvPr>
        </p:nvSpPr>
        <p:spPr/>
        <p:txBody>
          <a:bodyPr/>
          <a:lstStyle/>
          <a:p>
            <a:pPr rtl="0"/>
            <a:r>
              <a:rPr lang="pl-PL" noProof="0"/>
              <a:t>Dodaj stopkę</a:t>
            </a:r>
            <a:endParaRPr lang="pl-PL" noProof="0" dirty="0"/>
          </a:p>
        </p:txBody>
      </p:sp>
      <p:sp>
        <p:nvSpPr>
          <p:cNvPr id="6" name="Slide Number Placeholder 5"/>
          <p:cNvSpPr>
            <a:spLocks noGrp="1"/>
          </p:cNvSpPr>
          <p:nvPr>
            <p:ph type="sldNum" sz="quarter" idx="12"/>
          </p:nvPr>
        </p:nvSpPr>
        <p:spPr/>
        <p:txBody>
          <a:bodyPr/>
          <a:lstStyle/>
          <a:p>
            <a:pPr rtl="0"/>
            <a:fld id="{9CD8D479-8942-46E8-A226-A4E01F7A105C}" type="slidenum">
              <a:rPr lang="pl-PL" noProof="0" smtClean="0"/>
              <a:pPr/>
              <a:t>‹#›</a:t>
            </a:fld>
            <a:endParaRPr lang="pl-PL" noProof="0"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98854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fld id="{754312BE-1F1E-4F9A-93CB-0411CABDE5AA}" type="datetime1">
              <a:rPr lang="pl-PL" noProof="0" smtClean="0"/>
              <a:t>07.05.2021</a:t>
            </a:fld>
            <a:endParaRPr lang="pl-PL" noProof="0" dirty="0"/>
          </a:p>
        </p:txBody>
      </p:sp>
      <p:sp>
        <p:nvSpPr>
          <p:cNvPr id="5" name="Footer Placeholder 4"/>
          <p:cNvSpPr>
            <a:spLocks noGrp="1"/>
          </p:cNvSpPr>
          <p:nvPr>
            <p:ph type="ftr" sz="quarter" idx="11"/>
          </p:nvPr>
        </p:nvSpPr>
        <p:spPr/>
        <p:txBody>
          <a:bodyPr/>
          <a:lstStyle/>
          <a:p>
            <a:pPr rtl="0"/>
            <a:r>
              <a:rPr lang="pl-PL" noProof="0"/>
              <a:t>Dodaj stopkę</a:t>
            </a:r>
            <a:endParaRPr lang="pl-PL" noProof="0" dirty="0"/>
          </a:p>
        </p:txBody>
      </p:sp>
      <p:sp>
        <p:nvSpPr>
          <p:cNvPr id="6" name="Slide Number Placeholder 5"/>
          <p:cNvSpPr>
            <a:spLocks noGrp="1"/>
          </p:cNvSpPr>
          <p:nvPr>
            <p:ph type="sldNum" sz="quarter" idx="12"/>
          </p:nvPr>
        </p:nvSpPr>
        <p:spPr/>
        <p:txBody>
          <a:bodyPr/>
          <a:lstStyle/>
          <a:p>
            <a:pPr rtl="0"/>
            <a:fld id="{9CD8D479-8942-46E8-A226-A4E01F7A105C}" type="slidenum">
              <a:rPr lang="pl-PL" noProof="0" smtClean="0"/>
              <a:pPr/>
              <a:t>‹#›</a:t>
            </a:fld>
            <a:endParaRPr lang="pl-PL" noProof="0"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49937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fld id="{6C77D93D-CEE9-4C17-9365-472B9ADDDD70}" type="datetime1">
              <a:rPr lang="pl-PL" noProof="0" smtClean="0"/>
              <a:t>07.05.2021</a:t>
            </a:fld>
            <a:endParaRPr lang="pl-PL" noProof="0" dirty="0"/>
          </a:p>
        </p:txBody>
      </p:sp>
      <p:sp>
        <p:nvSpPr>
          <p:cNvPr id="5" name="Footer Placeholder 4"/>
          <p:cNvSpPr>
            <a:spLocks noGrp="1"/>
          </p:cNvSpPr>
          <p:nvPr>
            <p:ph type="ftr" sz="quarter" idx="11"/>
          </p:nvPr>
        </p:nvSpPr>
        <p:spPr/>
        <p:txBody>
          <a:bodyPr/>
          <a:lstStyle/>
          <a:p>
            <a:pPr rtl="0"/>
            <a:r>
              <a:rPr lang="pl-PL" noProof="0"/>
              <a:t>Dodaj stopkę</a:t>
            </a:r>
            <a:endParaRPr lang="pl-PL" noProof="0" dirty="0"/>
          </a:p>
        </p:txBody>
      </p:sp>
      <p:sp>
        <p:nvSpPr>
          <p:cNvPr id="6" name="Slide Number Placeholder 5"/>
          <p:cNvSpPr>
            <a:spLocks noGrp="1"/>
          </p:cNvSpPr>
          <p:nvPr>
            <p:ph type="sldNum" sz="quarter" idx="12"/>
          </p:nvPr>
        </p:nvSpPr>
        <p:spPr/>
        <p:txBody>
          <a:bodyPr/>
          <a:lstStyle/>
          <a:p>
            <a:pPr rtl="0"/>
            <a:fld id="{9CD8D479-8942-46E8-A226-A4E01F7A105C}" type="slidenum">
              <a:rPr lang="pl-PL" noProof="0" smtClean="0"/>
              <a:t>‹#›</a:t>
            </a:fld>
            <a:endParaRPr lang="pl-PL" noProof="0"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81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fld id="{83E6605C-0DF6-4C9B-A517-626770E65C65}" type="datetime1">
              <a:rPr lang="pl-PL" noProof="0" smtClean="0"/>
              <a:t>07.05.2021</a:t>
            </a:fld>
            <a:endParaRPr lang="pl-PL" noProof="0" dirty="0"/>
          </a:p>
        </p:txBody>
      </p:sp>
      <p:sp>
        <p:nvSpPr>
          <p:cNvPr id="5" name="Footer Placeholder 4"/>
          <p:cNvSpPr>
            <a:spLocks noGrp="1"/>
          </p:cNvSpPr>
          <p:nvPr>
            <p:ph type="ftr" sz="quarter" idx="11"/>
          </p:nvPr>
        </p:nvSpPr>
        <p:spPr/>
        <p:txBody>
          <a:bodyPr/>
          <a:lstStyle/>
          <a:p>
            <a:pPr rtl="0"/>
            <a:r>
              <a:rPr lang="pl-PL" noProof="0"/>
              <a:t>Dodaj stopkę</a:t>
            </a:r>
            <a:endParaRPr lang="pl-PL" noProof="0" dirty="0"/>
          </a:p>
        </p:txBody>
      </p:sp>
      <p:sp>
        <p:nvSpPr>
          <p:cNvPr id="6" name="Slide Number Placeholder 5"/>
          <p:cNvSpPr>
            <a:spLocks noGrp="1"/>
          </p:cNvSpPr>
          <p:nvPr>
            <p:ph type="sldNum" sz="quarter" idx="12"/>
          </p:nvPr>
        </p:nvSpPr>
        <p:spPr/>
        <p:txBody>
          <a:bodyPr/>
          <a:lstStyle/>
          <a:p>
            <a:pPr rtl="0"/>
            <a:fld id="{9CD8D479-8942-46E8-A226-A4E01F7A105C}" type="slidenum">
              <a:rPr lang="pl-PL" noProof="0" smtClean="0"/>
              <a:t>‹#›</a:t>
            </a:fld>
            <a:endParaRPr lang="pl-PL" noProof="0"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00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usty">
    <p:spTree>
      <p:nvGrpSpPr>
        <p:cNvPr id="1" name=""/>
        <p:cNvGrpSpPr/>
        <p:nvPr/>
      </p:nvGrpSpPr>
      <p:grpSpPr>
        <a:xfrm>
          <a:off x="0" y="0"/>
          <a:ext cx="0" cy="0"/>
          <a:chOff x="0" y="0"/>
          <a:chExt cx="0" cy="0"/>
        </a:xfrm>
      </p:grpSpPr>
      <p:sp>
        <p:nvSpPr>
          <p:cNvPr id="4" name="Numer slajdu — symbol zastępczy 3"/>
          <p:cNvSpPr>
            <a:spLocks noGrp="1"/>
          </p:cNvSpPr>
          <p:nvPr>
            <p:ph type="sldNum" sz="quarter" idx="12"/>
          </p:nvPr>
        </p:nvSpPr>
        <p:spPr/>
        <p:txBody>
          <a:bodyPr rtlCol="0"/>
          <a:lstStyle/>
          <a:p>
            <a:pPr rtl="0"/>
            <a:fld id="{9CD8D479-8942-46E8-A226-A4E01F7A105C}" type="slidenum">
              <a:rPr lang="pl-PL" noProof="0" smtClean="0"/>
              <a:t>‹#›</a:t>
            </a:fld>
            <a:endParaRPr lang="pl-PL" noProof="0" dirty="0"/>
          </a:p>
        </p:txBody>
      </p:sp>
      <p:sp>
        <p:nvSpPr>
          <p:cNvPr id="2" name="Data — symbol zastępczy 1"/>
          <p:cNvSpPr>
            <a:spLocks noGrp="1"/>
          </p:cNvSpPr>
          <p:nvPr>
            <p:ph type="dt" sz="half" idx="10"/>
          </p:nvPr>
        </p:nvSpPr>
        <p:spPr/>
        <p:txBody>
          <a:bodyPr rtlCol="0"/>
          <a:lstStyle/>
          <a:p>
            <a:pPr rtl="0"/>
            <a:fld id="{687B040C-FFC2-4B94-80F6-0C68425BEBDB}" type="datetime1">
              <a:rPr lang="pl-PL" noProof="0" smtClean="0"/>
              <a:t>07.05.2021</a:t>
            </a:fld>
            <a:endParaRPr lang="pl-PL" noProof="0" dirty="0"/>
          </a:p>
        </p:txBody>
      </p:sp>
      <p:sp>
        <p:nvSpPr>
          <p:cNvPr id="3" name="Stopka — symbol zastępczy 2"/>
          <p:cNvSpPr>
            <a:spLocks noGrp="1"/>
          </p:cNvSpPr>
          <p:nvPr>
            <p:ph type="ftr" sz="quarter" idx="11"/>
          </p:nvPr>
        </p:nvSpPr>
        <p:spPr/>
        <p:txBody>
          <a:bodyPr rtlCol="0"/>
          <a:lstStyle>
            <a:lvl1pPr>
              <a:defRPr/>
            </a:lvl1pPr>
          </a:lstStyle>
          <a:p>
            <a:pPr rtl="0"/>
            <a:r>
              <a:rPr lang="pl-PL" noProof="0" dirty="0"/>
              <a:t>Dodaj stopkę</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fld id="{5C6CFD5C-1B4B-4895-A1BA-3316A994F8F5}" type="datetime1">
              <a:rPr lang="pl-PL" noProof="0" smtClean="0"/>
              <a:t>07.05.2021</a:t>
            </a:fld>
            <a:endParaRPr lang="pl-PL" noProof="0" dirty="0"/>
          </a:p>
        </p:txBody>
      </p:sp>
      <p:sp>
        <p:nvSpPr>
          <p:cNvPr id="5" name="Footer Placeholder 4"/>
          <p:cNvSpPr>
            <a:spLocks noGrp="1"/>
          </p:cNvSpPr>
          <p:nvPr>
            <p:ph type="ftr" sz="quarter" idx="11"/>
          </p:nvPr>
        </p:nvSpPr>
        <p:spPr/>
        <p:txBody>
          <a:bodyPr/>
          <a:lstStyle/>
          <a:p>
            <a:pPr rtl="0"/>
            <a:r>
              <a:rPr lang="pl-PL" noProof="0"/>
              <a:t>Dodaj stopkę</a:t>
            </a:r>
            <a:endParaRPr lang="pl-PL" noProof="0" dirty="0"/>
          </a:p>
        </p:txBody>
      </p:sp>
      <p:sp>
        <p:nvSpPr>
          <p:cNvPr id="6" name="Slide Number Placeholder 5"/>
          <p:cNvSpPr>
            <a:spLocks noGrp="1"/>
          </p:cNvSpPr>
          <p:nvPr>
            <p:ph type="sldNum" sz="quarter" idx="12"/>
          </p:nvPr>
        </p:nvSpPr>
        <p:spPr/>
        <p:txBody>
          <a:bodyPr/>
          <a:lstStyle/>
          <a:p>
            <a:pPr rtl="0"/>
            <a:fld id="{9CD8D479-8942-46E8-A226-A4E01F7A105C}" type="slidenum">
              <a:rPr lang="pl-PL" noProof="0" smtClean="0"/>
              <a:t>‹#›</a:t>
            </a:fld>
            <a:endParaRPr lang="pl-PL" noProof="0" dirty="0"/>
          </a:p>
        </p:txBody>
      </p:sp>
    </p:spTree>
    <p:extLst>
      <p:ext uri="{BB962C8B-B14F-4D97-AF65-F5344CB8AC3E}">
        <p14:creationId xmlns:p14="http://schemas.microsoft.com/office/powerpoint/2010/main" val="155132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59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rtl="0"/>
            <a:fld id="{49F0EEA9-9A21-4A1F-9413-548A0C3B6DA3}" type="datetime1">
              <a:rPr lang="pl-PL" noProof="0" smtClean="0"/>
              <a:t>07.05.2021</a:t>
            </a:fld>
            <a:endParaRPr lang="pl-PL" noProof="0" dirty="0"/>
          </a:p>
        </p:txBody>
      </p:sp>
      <p:sp>
        <p:nvSpPr>
          <p:cNvPr id="6" name="Footer Placeholder 5"/>
          <p:cNvSpPr>
            <a:spLocks noGrp="1"/>
          </p:cNvSpPr>
          <p:nvPr>
            <p:ph type="ftr" sz="quarter" idx="11"/>
          </p:nvPr>
        </p:nvSpPr>
        <p:spPr/>
        <p:txBody>
          <a:bodyPr/>
          <a:lstStyle/>
          <a:p>
            <a:pPr rtl="0"/>
            <a:r>
              <a:rPr lang="pl-PL" noProof="0"/>
              <a:t>Dodaj stopkę</a:t>
            </a:r>
            <a:endParaRPr lang="pl-PL" noProof="0" dirty="0"/>
          </a:p>
        </p:txBody>
      </p:sp>
      <p:sp>
        <p:nvSpPr>
          <p:cNvPr id="7" name="Slide Number Placeholder 6"/>
          <p:cNvSpPr>
            <a:spLocks noGrp="1"/>
          </p:cNvSpPr>
          <p:nvPr>
            <p:ph type="sldNum" sz="quarter" idx="12"/>
          </p:nvPr>
        </p:nvSpPr>
        <p:spPr/>
        <p:txBody>
          <a:bodyPr/>
          <a:lstStyle/>
          <a:p>
            <a:pPr rtl="0"/>
            <a:fld id="{9CD8D479-8942-46E8-A226-A4E01F7A105C}" type="slidenum">
              <a:rPr lang="pl-PL" noProof="0" smtClean="0"/>
              <a:t>‹#›</a:t>
            </a:fld>
            <a:endParaRPr lang="pl-PL" noProof="0" dirty="0"/>
          </a:p>
        </p:txBody>
      </p:sp>
    </p:spTree>
    <p:extLst>
      <p:ext uri="{BB962C8B-B14F-4D97-AF65-F5344CB8AC3E}">
        <p14:creationId xmlns:p14="http://schemas.microsoft.com/office/powerpoint/2010/main" val="358804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rtl="0"/>
            <a:fld id="{2FA920E8-5100-4BEB-9478-E913B638BAF6}" type="datetime1">
              <a:rPr lang="pl-PL" noProof="0" smtClean="0"/>
              <a:t>07.05.2021</a:t>
            </a:fld>
            <a:endParaRPr lang="pl-PL" noProof="0" dirty="0"/>
          </a:p>
        </p:txBody>
      </p:sp>
      <p:sp>
        <p:nvSpPr>
          <p:cNvPr id="8" name="Footer Placeholder 7"/>
          <p:cNvSpPr>
            <a:spLocks noGrp="1"/>
          </p:cNvSpPr>
          <p:nvPr>
            <p:ph type="ftr" sz="quarter" idx="11"/>
          </p:nvPr>
        </p:nvSpPr>
        <p:spPr/>
        <p:txBody>
          <a:bodyPr/>
          <a:lstStyle/>
          <a:p>
            <a:pPr rtl="0"/>
            <a:r>
              <a:rPr lang="pl-PL" noProof="0"/>
              <a:t>Dodaj stopkę</a:t>
            </a:r>
            <a:endParaRPr lang="pl-PL" noProof="0" dirty="0"/>
          </a:p>
        </p:txBody>
      </p:sp>
      <p:sp>
        <p:nvSpPr>
          <p:cNvPr id="9" name="Slide Number Placeholder 8"/>
          <p:cNvSpPr>
            <a:spLocks noGrp="1"/>
          </p:cNvSpPr>
          <p:nvPr>
            <p:ph type="sldNum" sz="quarter" idx="12"/>
          </p:nvPr>
        </p:nvSpPr>
        <p:spPr/>
        <p:txBody>
          <a:bodyPr/>
          <a:lstStyle/>
          <a:p>
            <a:pPr rtl="0"/>
            <a:fld id="{9CD8D479-8942-46E8-A226-A4E01F7A105C}" type="slidenum">
              <a:rPr lang="pl-PL" noProof="0" smtClean="0"/>
              <a:t>‹#›</a:t>
            </a:fld>
            <a:endParaRPr lang="pl-PL" noProof="0"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85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rtl="0"/>
            <a:fld id="{397059B7-62EA-4898-ABAF-8657E5C5EE2E}" type="datetime1">
              <a:rPr lang="pl-PL" noProof="0" smtClean="0"/>
              <a:t>07.05.2021</a:t>
            </a:fld>
            <a:endParaRPr lang="pl-PL" noProof="0" dirty="0"/>
          </a:p>
        </p:txBody>
      </p:sp>
      <p:sp>
        <p:nvSpPr>
          <p:cNvPr id="4" name="Footer Placeholder 3"/>
          <p:cNvSpPr>
            <a:spLocks noGrp="1"/>
          </p:cNvSpPr>
          <p:nvPr>
            <p:ph type="ftr" sz="quarter" idx="11"/>
          </p:nvPr>
        </p:nvSpPr>
        <p:spPr/>
        <p:txBody>
          <a:bodyPr/>
          <a:lstStyle/>
          <a:p>
            <a:pPr rtl="0"/>
            <a:r>
              <a:rPr lang="pl-PL" noProof="0"/>
              <a:t>Dodaj stopkę</a:t>
            </a:r>
            <a:endParaRPr lang="pl-PL" noProof="0" dirty="0"/>
          </a:p>
        </p:txBody>
      </p:sp>
      <p:sp>
        <p:nvSpPr>
          <p:cNvPr id="5" name="Slide Number Placeholder 4"/>
          <p:cNvSpPr>
            <a:spLocks noGrp="1"/>
          </p:cNvSpPr>
          <p:nvPr>
            <p:ph type="sldNum" sz="quarter" idx="12"/>
          </p:nvPr>
        </p:nvSpPr>
        <p:spPr/>
        <p:txBody>
          <a:bodyPr/>
          <a:lstStyle/>
          <a:p>
            <a:pPr rtl="0"/>
            <a:fld id="{9CD8D479-8942-46E8-A226-A4E01F7A105C}" type="slidenum">
              <a:rPr lang="pl-PL" noProof="0" smtClean="0"/>
              <a:t>‹#›</a:t>
            </a:fld>
            <a:endParaRPr lang="pl-PL" noProof="0"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092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687B040C-FFC2-4B94-80F6-0C68425BEBDB}" type="datetime1">
              <a:rPr lang="pl-PL" noProof="0" smtClean="0"/>
              <a:t>07.05.2021</a:t>
            </a:fld>
            <a:endParaRPr lang="pl-PL" noProof="0" dirty="0"/>
          </a:p>
        </p:txBody>
      </p:sp>
      <p:sp>
        <p:nvSpPr>
          <p:cNvPr id="3" name="Footer Placeholder 2"/>
          <p:cNvSpPr>
            <a:spLocks noGrp="1"/>
          </p:cNvSpPr>
          <p:nvPr>
            <p:ph type="ftr" sz="quarter" idx="11"/>
          </p:nvPr>
        </p:nvSpPr>
        <p:spPr/>
        <p:txBody>
          <a:bodyPr/>
          <a:lstStyle/>
          <a:p>
            <a:pPr rtl="0"/>
            <a:r>
              <a:rPr lang="pl-PL" noProof="0"/>
              <a:t>Dodaj stopkę</a:t>
            </a:r>
            <a:endParaRPr lang="pl-PL" noProof="0" dirty="0"/>
          </a:p>
        </p:txBody>
      </p:sp>
      <p:sp>
        <p:nvSpPr>
          <p:cNvPr id="4" name="Slide Number Placeholder 3"/>
          <p:cNvSpPr>
            <a:spLocks noGrp="1"/>
          </p:cNvSpPr>
          <p:nvPr>
            <p:ph type="sldNum" sz="quarter" idx="12"/>
          </p:nvPr>
        </p:nvSpPr>
        <p:spPr/>
        <p:txBody>
          <a:bodyPr/>
          <a:lstStyle/>
          <a:p>
            <a:pPr rtl="0"/>
            <a:fld id="{9CD8D479-8942-46E8-A226-A4E01F7A105C}" type="slidenum">
              <a:rPr lang="pl-PL" noProof="0" smtClean="0"/>
              <a:t>‹#›</a:t>
            </a:fld>
            <a:endParaRPr lang="pl-PL" noProof="0" dirty="0"/>
          </a:p>
        </p:txBody>
      </p:sp>
    </p:spTree>
    <p:extLst>
      <p:ext uri="{BB962C8B-B14F-4D97-AF65-F5344CB8AC3E}">
        <p14:creationId xmlns:p14="http://schemas.microsoft.com/office/powerpoint/2010/main" val="1142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fld id="{AAA5BE5D-8EE5-4FC9-8402-C354A0F3139D}" type="datetime1">
              <a:rPr lang="pl-PL" noProof="0" smtClean="0"/>
              <a:t>07.05.2021</a:t>
            </a:fld>
            <a:endParaRPr lang="pl-PL" noProof="0" dirty="0"/>
          </a:p>
        </p:txBody>
      </p:sp>
      <p:sp>
        <p:nvSpPr>
          <p:cNvPr id="6" name="Footer Placeholder 5"/>
          <p:cNvSpPr>
            <a:spLocks noGrp="1"/>
          </p:cNvSpPr>
          <p:nvPr>
            <p:ph type="ftr" sz="quarter" idx="11"/>
          </p:nvPr>
        </p:nvSpPr>
        <p:spPr/>
        <p:txBody>
          <a:bodyPr/>
          <a:lstStyle/>
          <a:p>
            <a:pPr rtl="0"/>
            <a:r>
              <a:rPr lang="pl-PL" noProof="0"/>
              <a:t>Dodaj stopkę</a:t>
            </a:r>
            <a:endParaRPr lang="pl-PL" noProof="0" dirty="0"/>
          </a:p>
        </p:txBody>
      </p:sp>
      <p:sp>
        <p:nvSpPr>
          <p:cNvPr id="7" name="Slide Number Placeholder 6"/>
          <p:cNvSpPr>
            <a:spLocks noGrp="1"/>
          </p:cNvSpPr>
          <p:nvPr>
            <p:ph type="sldNum" sz="quarter" idx="12"/>
          </p:nvPr>
        </p:nvSpPr>
        <p:spPr/>
        <p:txBody>
          <a:bodyPr/>
          <a:lstStyle/>
          <a:p>
            <a:pPr rtl="0"/>
            <a:fld id="{9CD8D479-8942-46E8-A226-A4E01F7A105C}" type="slidenum">
              <a:rPr lang="pl-PL" noProof="0" smtClean="0"/>
              <a:t>‹#›</a:t>
            </a:fld>
            <a:endParaRPr lang="pl-PL" noProof="0"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87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fld id="{10A30033-AB84-40A7-8465-81BAC5369DD8}" type="datetime1">
              <a:rPr lang="pl-PL" noProof="0" smtClean="0"/>
              <a:t>07.05.2021</a:t>
            </a:fld>
            <a:endParaRPr lang="pl-PL" noProof="0" dirty="0"/>
          </a:p>
        </p:txBody>
      </p:sp>
      <p:sp>
        <p:nvSpPr>
          <p:cNvPr id="6" name="Footer Placeholder 5"/>
          <p:cNvSpPr>
            <a:spLocks noGrp="1"/>
          </p:cNvSpPr>
          <p:nvPr>
            <p:ph type="ftr" sz="quarter" idx="11"/>
          </p:nvPr>
        </p:nvSpPr>
        <p:spPr/>
        <p:txBody>
          <a:bodyPr/>
          <a:lstStyle/>
          <a:p>
            <a:pPr rtl="0"/>
            <a:r>
              <a:rPr lang="pl-PL" noProof="0"/>
              <a:t>Dodaj stopkę</a:t>
            </a:r>
            <a:endParaRPr lang="pl-PL" noProof="0" dirty="0"/>
          </a:p>
        </p:txBody>
      </p:sp>
      <p:sp>
        <p:nvSpPr>
          <p:cNvPr id="7" name="Slide Number Placeholder 6"/>
          <p:cNvSpPr>
            <a:spLocks noGrp="1"/>
          </p:cNvSpPr>
          <p:nvPr>
            <p:ph type="sldNum" sz="quarter" idx="12"/>
          </p:nvPr>
        </p:nvSpPr>
        <p:spPr/>
        <p:txBody>
          <a:bodyPr/>
          <a:lstStyle/>
          <a:p>
            <a:pPr rtl="0"/>
            <a:fld id="{9CD8D479-8942-46E8-A226-A4E01F7A105C}" type="slidenum">
              <a:rPr lang="pl-PL" noProof="0" smtClean="0"/>
              <a:t>‹#›</a:t>
            </a:fld>
            <a:endParaRPr lang="pl-PL" noProof="0" dirty="0"/>
          </a:p>
        </p:txBody>
      </p:sp>
    </p:spTree>
    <p:extLst>
      <p:ext uri="{BB962C8B-B14F-4D97-AF65-F5344CB8AC3E}">
        <p14:creationId xmlns:p14="http://schemas.microsoft.com/office/powerpoint/2010/main" val="38267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754312BE-1F1E-4F9A-93CB-0411CABDE5AA}" type="datetime1">
              <a:rPr lang="pl-PL" noProof="0" smtClean="0"/>
              <a:t>07.05.2021</a:t>
            </a:fld>
            <a:endParaRPr lang="pl-PL" noProof="0"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r>
              <a:rPr lang="pl-PL" noProof="0"/>
              <a:t>Dodaj stopkę</a:t>
            </a:r>
            <a:endParaRPr lang="pl-PL" noProof="0"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9CD8D479-8942-46E8-A226-A4E01F7A105C}" type="slidenum">
              <a:rPr lang="pl-PL" noProof="0" smtClean="0"/>
              <a:pPr/>
              <a:t>‹#›</a:t>
            </a:fld>
            <a:endParaRPr lang="pl-PL" noProof="0" dirty="0"/>
          </a:p>
        </p:txBody>
      </p:sp>
      <p:sp>
        <p:nvSpPr>
          <p:cNvPr id="12" name="Prostokąt 11">
            <a:extLst>
              <a:ext uri="{FF2B5EF4-FFF2-40B4-BE49-F238E27FC236}">
                <a16:creationId xmlns:a16="http://schemas.microsoft.com/office/drawing/2014/main" id="{01B8FF2E-FDAD-406F-A24F-818E8E50C630}"/>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Tree>
    <p:extLst>
      <p:ext uri="{BB962C8B-B14F-4D97-AF65-F5344CB8AC3E}">
        <p14:creationId xmlns:p14="http://schemas.microsoft.com/office/powerpoint/2010/main" val="169359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5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rtlCol="0"/>
          <a:lstStyle/>
          <a:p>
            <a:pPr rtl="0"/>
            <a:r>
              <a:rPr lang="pl-PL" dirty="0"/>
              <a:t>OPERATOR TRAKA TAŚMOWEGO</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F04EDD75-F9AC-4E64-AA63-FE6CF8907482}"/>
              </a:ext>
            </a:extLst>
          </p:cNvPr>
          <p:cNvSpPr txBox="1"/>
          <p:nvPr/>
        </p:nvSpPr>
        <p:spPr>
          <a:xfrm>
            <a:off x="1033365" y="229970"/>
            <a:ext cx="11087099" cy="276999"/>
          </a:xfrm>
          <a:prstGeom prst="rect">
            <a:avLst/>
          </a:prstGeom>
          <a:noFill/>
        </p:spPr>
        <p:txBody>
          <a:bodyPr wrap="square">
            <a:spAutoFit/>
          </a:bodyPr>
          <a:lstStyle/>
          <a:p>
            <a:r>
              <a:rPr lang="pl-PL" sz="1200" b="1" dirty="0"/>
              <a:t>Tabela 3. Wykaz zagrożeń wraz z ich źródłami i możliwymi skutkami </a:t>
            </a:r>
          </a:p>
        </p:txBody>
      </p:sp>
      <p:graphicFrame>
        <p:nvGraphicFramePr>
          <p:cNvPr id="13" name="Tabela 12">
            <a:extLst>
              <a:ext uri="{FF2B5EF4-FFF2-40B4-BE49-F238E27FC236}">
                <a16:creationId xmlns:a16="http://schemas.microsoft.com/office/drawing/2014/main" id="{1D13A863-B444-49C5-AFAC-FC019C81F263}"/>
              </a:ext>
            </a:extLst>
          </p:cNvPr>
          <p:cNvGraphicFramePr>
            <a:graphicFrameLocks noGrp="1"/>
          </p:cNvGraphicFramePr>
          <p:nvPr>
            <p:extLst>
              <p:ext uri="{D42A27DB-BD31-4B8C-83A1-F6EECF244321}">
                <p14:modId xmlns:p14="http://schemas.microsoft.com/office/powerpoint/2010/main" val="3313868294"/>
              </p:ext>
            </p:extLst>
          </p:nvPr>
        </p:nvGraphicFramePr>
        <p:xfrm>
          <a:off x="791547" y="614477"/>
          <a:ext cx="10608906" cy="5629046"/>
        </p:xfrm>
        <a:graphic>
          <a:graphicData uri="http://schemas.openxmlformats.org/drawingml/2006/table">
            <a:tbl>
              <a:tblPr firstRow="1" firstCol="1" bandRow="1"/>
              <a:tblGrid>
                <a:gridCol w="661016">
                  <a:extLst>
                    <a:ext uri="{9D8B030D-6E8A-4147-A177-3AD203B41FA5}">
                      <a16:colId xmlns:a16="http://schemas.microsoft.com/office/drawing/2014/main" val="3081484422"/>
                    </a:ext>
                  </a:extLst>
                </a:gridCol>
                <a:gridCol w="2757549">
                  <a:extLst>
                    <a:ext uri="{9D8B030D-6E8A-4147-A177-3AD203B41FA5}">
                      <a16:colId xmlns:a16="http://schemas.microsoft.com/office/drawing/2014/main" val="3063512942"/>
                    </a:ext>
                  </a:extLst>
                </a:gridCol>
                <a:gridCol w="3622832">
                  <a:extLst>
                    <a:ext uri="{9D8B030D-6E8A-4147-A177-3AD203B41FA5}">
                      <a16:colId xmlns:a16="http://schemas.microsoft.com/office/drawing/2014/main" val="1240432993"/>
                    </a:ext>
                  </a:extLst>
                </a:gridCol>
                <a:gridCol w="3567509">
                  <a:extLst>
                    <a:ext uri="{9D8B030D-6E8A-4147-A177-3AD203B41FA5}">
                      <a16:colId xmlns:a16="http://schemas.microsoft.com/office/drawing/2014/main" val="1575304211"/>
                    </a:ext>
                  </a:extLst>
                </a:gridCol>
              </a:tblGrid>
              <a:tr h="160404">
                <a:tc>
                  <a:txBody>
                    <a:bodyPr/>
                    <a:lstStyle/>
                    <a:p>
                      <a:pPr marL="635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Lp.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175" indent="-6350" algn="ctr">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Zagrożenie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3175" indent="-6350" algn="ctr">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Źródło zagrożenia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465" marR="3175" indent="-6350" algn="ctr">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Możliwe skutki zagrożenia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109393"/>
                  </a:ext>
                </a:extLst>
              </a:tr>
              <a:tr h="315805">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439420" indent="-6350" algn="just">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Części maszyny wprowadzone w ruch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81915" indent="-6350" algn="just">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Przemieszczająca się część maszyny w postaci taśmy, ruch obrotowy tarczy niezabezpieczony osłonami.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77165"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Pochwycenie części odzieży,  a w konsekwencji części ciała, zmiażdżenie, odcięcie kończyn, śmierć.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189539"/>
                  </a:ext>
                </a:extLst>
              </a:tr>
              <a:tr h="315805">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2.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215900" indent="-6350" algn="just">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Elementy będące  w swobodnym ruchu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56515" indent="-6350" algn="just">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Elementy maszyn  i materiałów, które upadły  i zostały wprawione w ruch – toczą się, ślizgają.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Urazy ciała: urazy głowy, urazy kończyn dolnych, zmiażdżenia, stłuczenia.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663710"/>
                  </a:ext>
                </a:extLst>
              </a:tr>
              <a:tr h="315805">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3.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b="1" i="1"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Ostre</a:t>
                      </a:r>
                      <a:r>
                        <a:rPr lang="en-US" sz="900" b="1" i="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b="1" i="1"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czynniki</a:t>
                      </a:r>
                      <a:r>
                        <a:rPr lang="en-US" sz="900" b="1" i="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b="1" i="1"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materialne</a:t>
                      </a:r>
                      <a:r>
                        <a:rPr lang="en-US" sz="900" b="1" i="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pl-PL"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p>
                      <a:pPr marL="45720" marR="535940" indent="-6350" algn="l">
                        <a:lnSpc>
                          <a:spcPct val="107000"/>
                        </a:lnSpc>
                        <a:spcAft>
                          <a:spcPts val="25"/>
                        </a:spcAft>
                      </a:pPr>
                      <a:r>
                        <a:rPr lang="en-US" sz="900" b="1" i="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a:t>
                      </a:r>
                      <a:r>
                        <a:rPr lang="en-US" sz="900" b="1" i="1"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przedmioty</a:t>
                      </a:r>
                      <a:r>
                        <a:rPr lang="en-US" sz="900" b="1" i="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b="1" i="1"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i</a:t>
                      </a:r>
                      <a:r>
                        <a:rPr lang="en-US" sz="900" b="1" i="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b="1" i="1"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elementy</a:t>
                      </a:r>
                      <a:r>
                        <a:rPr lang="en-US" sz="900" b="1" i="1"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pl-PL"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3055"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Ostre elementy materiałów  i maszyn, elementy złączy konstrukcji maszyny, śruby, narzędzia ręczne.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Przekłucia</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ciała</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rany</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kończyn</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otarcia</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stłuczenia</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pl-PL"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70107"/>
                  </a:ext>
                </a:extLst>
              </a:tr>
              <a:tr h="315805">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4.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Części oddzielające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12395" indent="-6350" algn="just">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Oddzielające się w czasie procesu cięcia drewna wióry, pyły, odpryski.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Urazy ciała, skaleczenia, ukłucia, uderzenia, otarcia, urazy oczu, alergie.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860005"/>
                  </a:ext>
                </a:extLst>
              </a:tr>
              <a:tr h="782009">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5.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Niebezpieczne nawierzchnie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73660"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Nierówności posadzki w tartaku, zmiany nawierzchni, progi, niezabezpieczone ubytki w nawierzchni, ostre  i spiczaste występy, elementy wystające z powierzchni posadzki, kable leżące na nawierzchni, skruszone krawędzie, nieporządek, powierzchnie śliskie.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84455" indent="-6350" algn="just">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Potłuczenia, urazy ciała, złamania kończyn, skręcenia stawów, ukłucia kończyn dolnych.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81999"/>
                  </a:ext>
                </a:extLst>
              </a:tr>
              <a:tr h="315805">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6.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Prąd elektryczny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27635" indent="-6350" algn="just">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Niebezpieczeństwo stanowi maszyna – trak taśmowy zasilany energią elektryczną.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242570" indent="-6350" algn="just">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Porażenie prądem  w wyniku którego może dojść nawet do śmierci.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892678"/>
                  </a:ext>
                </a:extLst>
              </a:tr>
              <a:tr h="751575">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7.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Pożar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99695" indent="-6350" algn="just">
                        <a:lnSpc>
                          <a:spcPct val="100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Wysoka temperatura  w reakcji ze specyficznym mikroklimatem w postaci dużego zapylenia oraz źródłem zapłonu w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p>
                      <a:pPr marL="45720" marR="276860" indent="-6350" algn="just">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postaci iskry, czy spięcia elektrycznego. Niesprawna instalacja elektryczna. Zapłon materiałów drewnianych.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just">
                        <a:lnSpc>
                          <a:spcPct val="99000"/>
                        </a:lnSpc>
                        <a:spcAft>
                          <a:spcPts val="9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Poparzenia, zatrucie tlenkiem węgla, śmierć.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p>
                      <a:pPr marL="45720" marR="3175"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4707158"/>
                  </a:ext>
                </a:extLst>
              </a:tr>
              <a:tr h="315805">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8.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Mikroklimat (zapylenie)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125095" indent="-6350" algn="just">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Praca w wysokiej temperaturze, niska wilgotność, duże zapylenie, duże zanieczyszczenie powietrza.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Podrażnienia skóry, oczu, alergie, astma.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689325"/>
                  </a:ext>
                </a:extLst>
              </a:tr>
              <a:tr h="626608">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9.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Hałas powyżej 85 dB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3175" indent="-6350" algn="l">
                        <a:lnSpc>
                          <a:spcPct val="107000"/>
                        </a:lnSpc>
                        <a:spcAft>
                          <a:spcPts val="25"/>
                        </a:spcAft>
                      </a:pP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Hałas</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generowany</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przez</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maszyny</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i</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urządzenia</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czasie</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cięcia</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drewna</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pl-PL"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87630"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Uszkodzenia narządu słuchu bądź trwałe uszkodzenie słuchu, zmęczenie, ból głowy obniżenie wydajności pracy, błędy w komunikacji - uniemożliwienie zrozumienia mowy ludzkiej  z odległości 0,5 m.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005260"/>
                  </a:ext>
                </a:extLst>
              </a:tr>
              <a:tr h="471207">
                <a:tc>
                  <a:txBody>
                    <a:bodyPr/>
                    <a:lstStyle/>
                    <a:p>
                      <a:pPr marL="635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10.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24130" indent="-6350" algn="just">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Obciążenie fizyczne - przeciążenie układu ruchu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75"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Dźwiganie ciężkich elementów drewna, ustawianie materiału na maszynie.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75"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Urazy kręgosłupa, choroby układu ruchu, układu mięśniowo - szkieletowego, mięśni, schorzenia  kręgosłupa na odcinku lędźwiowym.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24050"/>
                  </a:ext>
                </a:extLst>
              </a:tr>
              <a:tr h="315805">
                <a:tc>
                  <a:txBody>
                    <a:bodyPr/>
                    <a:lstStyle/>
                    <a:p>
                      <a:pPr marL="635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11.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Obciążenia statyczne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75"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Praca w wymuszonej pozycji, pozycja siedząca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182245" indent="-6350" algn="just">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Chorobami układu mięśniowo – szkieletowego, bóle mięśni  i kręgosłupa.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029479"/>
                  </a:ext>
                </a:extLst>
              </a:tr>
              <a:tr h="626608">
                <a:tc>
                  <a:txBody>
                    <a:bodyPr/>
                    <a:lstStyle/>
                    <a:p>
                      <a:pPr marL="635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12.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p>
                      <a:pPr marL="635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Obciążenie emocjonalne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p>
                      <a:pPr marL="6350"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stres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p>
                      <a:pPr marL="271145"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p>
                      <a:pPr marL="271145" marR="3175" indent="-6350" algn="l">
                        <a:lnSpc>
                          <a:spcPct val="107000"/>
                        </a:lnSpc>
                        <a:spcAft>
                          <a:spcPts val="25"/>
                        </a:spcAft>
                      </a:pPr>
                      <a:r>
                        <a:rPr lang="en-US" sz="900" b="1" i="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97790" indent="-6350" algn="l">
                        <a:lnSpc>
                          <a:spcPct val="107000"/>
                        </a:lnSpc>
                        <a:spcAft>
                          <a:spcPts val="25"/>
                        </a:spcAft>
                      </a:pPr>
                      <a:r>
                        <a:rPr lang="en-US"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Odpowiedzialność z tytułu obsługi maszyny będącej ważnym elementem struktury parku maszynowego tartaku, obawy związane  z niezadowolenia pracodawcy co do jakości wykonywanej pracy, pośpiech. </a:t>
                      </a:r>
                      <a:endParaRPr lang="pl-PL" sz="90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142240" indent="-6350" algn="just">
                        <a:lnSpc>
                          <a:spcPct val="107000"/>
                        </a:lnSpc>
                        <a:spcAft>
                          <a:spcPts val="25"/>
                        </a:spcAft>
                      </a:pP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Nerwice</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bezsenność</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zaburzenia</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układu</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krwionośnego</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i</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r>
                        <a:rPr lang="en-US" sz="900" dirty="0" err="1">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pokarmowego</a:t>
                      </a:r>
                      <a:r>
                        <a:rPr lang="en-US"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pl-PL" sz="9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endParaRPr>
                    </a:p>
                  </a:txBody>
                  <a:tcPr marL="12795" marR="22222" marT="13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435829"/>
                  </a:ext>
                </a:extLst>
              </a:tr>
            </a:tbl>
          </a:graphicData>
        </a:graphic>
      </p:graphicFrame>
    </p:spTree>
    <p:extLst>
      <p:ext uri="{BB962C8B-B14F-4D97-AF65-F5344CB8AC3E}">
        <p14:creationId xmlns:p14="http://schemas.microsoft.com/office/powerpoint/2010/main" val="34954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a:extLst>
              <a:ext uri="{FF2B5EF4-FFF2-40B4-BE49-F238E27FC236}">
                <a16:creationId xmlns:a16="http://schemas.microsoft.com/office/drawing/2014/main" id="{EEDEE398-B82C-49ED-B4AC-1F15BB649F81}"/>
              </a:ext>
            </a:extLst>
          </p:cNvPr>
          <p:cNvSpPr txBox="1"/>
          <p:nvPr/>
        </p:nvSpPr>
        <p:spPr>
          <a:xfrm>
            <a:off x="791547" y="578498"/>
            <a:ext cx="10608906" cy="6079100"/>
          </a:xfrm>
          <a:prstGeom prst="rect">
            <a:avLst/>
          </a:prstGeom>
          <a:noFill/>
        </p:spPr>
        <p:txBody>
          <a:bodyPr wrap="square">
            <a:spAutoFit/>
          </a:bodyPr>
          <a:lstStyle/>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Stanowisko</a:t>
            </a:r>
            <a:r>
              <a:rPr lang="en-US" sz="1400" dirty="0"/>
              <a:t> </a:t>
            </a:r>
            <a:r>
              <a:rPr lang="en-US" sz="1400" dirty="0" err="1"/>
              <a:t>operatora</a:t>
            </a:r>
            <a:r>
              <a:rPr lang="en-US" sz="1400" dirty="0"/>
              <a:t> </a:t>
            </a:r>
            <a:r>
              <a:rPr lang="en-US" sz="1400" dirty="0" err="1"/>
              <a:t>maszyny</a:t>
            </a:r>
            <a:r>
              <a:rPr lang="en-US" sz="1400" dirty="0"/>
              <a:t>, </a:t>
            </a:r>
            <a:r>
              <a:rPr lang="en-US" sz="1400" dirty="0" err="1"/>
              <a:t>jaką</a:t>
            </a:r>
            <a:r>
              <a:rPr lang="en-US" sz="1400" dirty="0"/>
              <a:t> jest </a:t>
            </a:r>
            <a:r>
              <a:rPr lang="en-US" sz="1400" dirty="0" err="1"/>
              <a:t>trak</a:t>
            </a:r>
            <a:r>
              <a:rPr lang="en-US" sz="1400" dirty="0"/>
              <a:t> </a:t>
            </a:r>
            <a:r>
              <a:rPr lang="en-US" sz="1400" dirty="0" err="1"/>
              <a:t>taśmowy</a:t>
            </a:r>
            <a:r>
              <a:rPr lang="en-US" sz="1400" dirty="0"/>
              <a:t> </a:t>
            </a:r>
            <a:r>
              <a:rPr lang="en-US" sz="1400" dirty="0" err="1"/>
              <a:t>stanowi</a:t>
            </a:r>
            <a:r>
              <a:rPr lang="en-US" sz="1400" dirty="0"/>
              <a:t> </a:t>
            </a:r>
            <a:r>
              <a:rPr lang="en-US" sz="1400" dirty="0" err="1"/>
              <a:t>odpowiedzialną</a:t>
            </a:r>
            <a:r>
              <a:rPr lang="en-US" sz="1400" dirty="0"/>
              <a:t> </a:t>
            </a:r>
            <a:r>
              <a:rPr lang="en-US" sz="1400" dirty="0" err="1"/>
              <a:t>funkcję</a:t>
            </a:r>
            <a:r>
              <a:rPr lang="en-US" sz="1400" dirty="0"/>
              <a:t> </a:t>
            </a:r>
            <a:r>
              <a:rPr lang="en-US" sz="1400" dirty="0" err="1"/>
              <a:t>na</a:t>
            </a:r>
            <a:r>
              <a:rPr lang="en-US" sz="1400" dirty="0"/>
              <a:t> </a:t>
            </a:r>
            <a:r>
              <a:rPr lang="en-US" sz="1400" dirty="0" err="1"/>
              <a:t>tle</a:t>
            </a:r>
            <a:r>
              <a:rPr lang="en-US" sz="1400" dirty="0"/>
              <a:t> </a:t>
            </a:r>
            <a:r>
              <a:rPr lang="en-US" sz="1400" dirty="0" err="1"/>
              <a:t>innych</a:t>
            </a:r>
            <a:r>
              <a:rPr lang="en-US" sz="1400" dirty="0"/>
              <a:t> </a:t>
            </a:r>
            <a:r>
              <a:rPr lang="en-US" sz="1400" dirty="0" err="1"/>
              <a:t>stanowisk</a:t>
            </a:r>
            <a:r>
              <a:rPr lang="en-US" sz="1400" dirty="0"/>
              <a:t> w </a:t>
            </a:r>
            <a:r>
              <a:rPr lang="en-US" sz="1400" dirty="0" err="1"/>
              <a:t>tartaku</a:t>
            </a:r>
            <a:r>
              <a:rPr lang="en-US" sz="1400" dirty="0"/>
              <a:t>. </a:t>
            </a:r>
            <a:r>
              <a:rPr lang="en-US" sz="1400" dirty="0" err="1"/>
              <a:t>Czynności</a:t>
            </a:r>
            <a:r>
              <a:rPr lang="en-US" sz="1400" dirty="0"/>
              <a:t> </a:t>
            </a:r>
            <a:r>
              <a:rPr lang="en-US" sz="1400" dirty="0" err="1"/>
              <a:t>operatora</a:t>
            </a:r>
            <a:r>
              <a:rPr lang="en-US" sz="1400" dirty="0"/>
              <a:t> </a:t>
            </a:r>
            <a:r>
              <a:rPr lang="en-US" sz="1400" dirty="0" err="1"/>
              <a:t>maszyny</a:t>
            </a:r>
            <a:r>
              <a:rPr lang="en-US" sz="1400" dirty="0"/>
              <a:t> </a:t>
            </a:r>
            <a:r>
              <a:rPr lang="en-US" sz="1400" dirty="0" err="1"/>
              <a:t>są</a:t>
            </a:r>
            <a:r>
              <a:rPr lang="en-US" sz="1400" dirty="0"/>
              <a:t> </a:t>
            </a:r>
            <a:r>
              <a:rPr lang="en-US" sz="1400" dirty="0" err="1"/>
              <a:t>złożone</a:t>
            </a:r>
            <a:r>
              <a:rPr lang="en-US" sz="1400" dirty="0"/>
              <a:t>, </a:t>
            </a:r>
            <a:r>
              <a:rPr lang="en-US" sz="1400" dirty="0" err="1"/>
              <a:t>wymagają</a:t>
            </a:r>
            <a:r>
              <a:rPr lang="en-US" sz="1400" dirty="0"/>
              <a:t> </a:t>
            </a:r>
            <a:r>
              <a:rPr lang="en-US" sz="1400" dirty="0" err="1"/>
              <a:t>precyzji</a:t>
            </a:r>
            <a:r>
              <a:rPr lang="en-US" sz="1400" dirty="0"/>
              <a:t> </a:t>
            </a:r>
            <a:r>
              <a:rPr lang="en-US" sz="1400" dirty="0" err="1"/>
              <a:t>i</a:t>
            </a:r>
            <a:r>
              <a:rPr lang="en-US" sz="1400" dirty="0"/>
              <a:t> </a:t>
            </a:r>
            <a:r>
              <a:rPr lang="en-US" sz="1400" dirty="0" err="1"/>
              <a:t>cierpliwości</a:t>
            </a:r>
            <a:r>
              <a:rPr lang="en-US" sz="1400" dirty="0"/>
              <a:t>, a </a:t>
            </a:r>
            <a:r>
              <a:rPr lang="en-US" sz="1400" dirty="0" err="1"/>
              <a:t>także</a:t>
            </a:r>
            <a:r>
              <a:rPr lang="en-US" sz="1400" dirty="0"/>
              <a:t> </a:t>
            </a:r>
            <a:r>
              <a:rPr lang="en-US" sz="1400" dirty="0" err="1"/>
              <a:t>znajomości</a:t>
            </a:r>
            <a:r>
              <a:rPr lang="en-US" sz="1400" dirty="0"/>
              <a:t> </a:t>
            </a:r>
            <a:r>
              <a:rPr lang="en-US" sz="1400" dirty="0" err="1"/>
              <a:t>zasad</a:t>
            </a:r>
            <a:r>
              <a:rPr lang="en-US" sz="1400" dirty="0"/>
              <a:t> </a:t>
            </a:r>
            <a:r>
              <a:rPr lang="en-US" sz="1400" dirty="0" err="1"/>
              <a:t>pracy</a:t>
            </a:r>
            <a:r>
              <a:rPr lang="en-US" sz="1400" dirty="0"/>
              <a:t> z </a:t>
            </a:r>
            <a:r>
              <a:rPr lang="en-US" sz="1400" dirty="0" err="1"/>
              <a:t>materiałem</a:t>
            </a:r>
            <a:r>
              <a:rPr lang="en-US" sz="1400" dirty="0"/>
              <a:t> </a:t>
            </a:r>
            <a:r>
              <a:rPr lang="en-US" sz="1400" dirty="0" err="1"/>
              <a:t>jakim</a:t>
            </a:r>
            <a:r>
              <a:rPr lang="en-US" sz="1400" dirty="0"/>
              <a:t> jest </a:t>
            </a:r>
            <a:r>
              <a:rPr lang="en-US" sz="1400" dirty="0" err="1"/>
              <a:t>drewno</a:t>
            </a:r>
            <a:r>
              <a:rPr lang="en-US" sz="1400" dirty="0"/>
              <a:t>. </a:t>
            </a:r>
            <a:r>
              <a:rPr lang="en-US" sz="1400" dirty="0" err="1"/>
              <a:t>Umiejętności</a:t>
            </a:r>
            <a:r>
              <a:rPr lang="en-US" sz="1400" dirty="0"/>
              <a:t> </a:t>
            </a:r>
            <a:r>
              <a:rPr lang="en-US" sz="1400" dirty="0" err="1"/>
              <a:t>techniczne</a:t>
            </a:r>
            <a:r>
              <a:rPr lang="en-US" sz="1400" dirty="0"/>
              <a:t> </a:t>
            </a:r>
            <a:r>
              <a:rPr lang="en-US" sz="1400" dirty="0" err="1"/>
              <a:t>oraz</a:t>
            </a:r>
            <a:r>
              <a:rPr lang="en-US" sz="1400" dirty="0"/>
              <a:t> </a:t>
            </a:r>
            <a:r>
              <a:rPr lang="en-US" sz="1400" dirty="0" err="1"/>
              <a:t>wiedza</a:t>
            </a:r>
            <a:r>
              <a:rPr lang="en-US" sz="1400" dirty="0"/>
              <a:t> </a:t>
            </a:r>
            <a:r>
              <a:rPr lang="en-US" sz="1400" dirty="0" err="1"/>
              <a:t>fachowa</a:t>
            </a:r>
            <a:r>
              <a:rPr lang="en-US" sz="1400" dirty="0"/>
              <a:t> to </a:t>
            </a:r>
            <a:r>
              <a:rPr lang="en-US" sz="1400" dirty="0" err="1"/>
              <a:t>nieodłączne</a:t>
            </a:r>
            <a:r>
              <a:rPr lang="en-US" sz="1400" dirty="0"/>
              <a:t> </a:t>
            </a:r>
            <a:r>
              <a:rPr lang="en-US" sz="1400" dirty="0" err="1"/>
              <a:t>czynniki</a:t>
            </a:r>
            <a:r>
              <a:rPr lang="en-US" sz="1400" dirty="0"/>
              <a:t> </a:t>
            </a:r>
            <a:r>
              <a:rPr lang="en-US" sz="1400" dirty="0" err="1"/>
              <a:t>niezbędne</a:t>
            </a:r>
            <a:r>
              <a:rPr lang="en-US" sz="1400" dirty="0"/>
              <a:t> do </a:t>
            </a:r>
            <a:r>
              <a:rPr lang="en-US" sz="1400" dirty="0" err="1"/>
              <a:t>osiągnięcia</a:t>
            </a:r>
            <a:r>
              <a:rPr lang="en-US" sz="1400" dirty="0"/>
              <a:t> </a:t>
            </a:r>
            <a:r>
              <a:rPr lang="en-US" sz="1400" dirty="0" err="1"/>
              <a:t>prawidłowego</a:t>
            </a:r>
            <a:r>
              <a:rPr lang="en-US" sz="1400" dirty="0"/>
              <a:t> </a:t>
            </a:r>
            <a:r>
              <a:rPr lang="en-US" sz="1400" dirty="0" err="1"/>
              <a:t>przebiegu</a:t>
            </a:r>
            <a:r>
              <a:rPr lang="en-US" sz="1400" dirty="0"/>
              <a:t> </a:t>
            </a:r>
            <a:r>
              <a:rPr lang="en-US" sz="1400" dirty="0" err="1"/>
              <a:t>procesu</a:t>
            </a:r>
            <a:r>
              <a:rPr lang="en-US" sz="1400" dirty="0"/>
              <a:t> </a:t>
            </a:r>
            <a:r>
              <a:rPr lang="en-US" sz="1400" dirty="0" err="1"/>
              <a:t>produkcji</a:t>
            </a:r>
            <a:r>
              <a:rPr lang="en-US" sz="1400" dirty="0"/>
              <a:t> </a:t>
            </a:r>
            <a:r>
              <a:rPr lang="en-US" sz="1400" dirty="0" err="1"/>
              <a:t>elementów</a:t>
            </a:r>
            <a:r>
              <a:rPr lang="en-US" sz="1400" dirty="0"/>
              <a:t> </a:t>
            </a:r>
            <a:r>
              <a:rPr lang="en-US" sz="1400" dirty="0" err="1"/>
              <a:t>wiązarów</a:t>
            </a:r>
            <a:r>
              <a:rPr lang="en-US" sz="1400" dirty="0"/>
              <a:t>. </a:t>
            </a:r>
            <a:r>
              <a:rPr lang="en-US" sz="1400" dirty="0" err="1"/>
              <a:t>Środowisko</a:t>
            </a:r>
            <a:r>
              <a:rPr lang="en-US" sz="1400" dirty="0"/>
              <a:t> </a:t>
            </a:r>
            <a:r>
              <a:rPr lang="en-US" sz="1400" dirty="0" err="1"/>
              <a:t>pracy</a:t>
            </a:r>
            <a:r>
              <a:rPr lang="en-US" sz="1400" dirty="0"/>
              <a:t>, </a:t>
            </a:r>
            <a:r>
              <a:rPr lang="en-US" sz="1400" dirty="0" err="1"/>
              <a:t>specyfika</a:t>
            </a:r>
            <a:r>
              <a:rPr lang="en-US" sz="1400" dirty="0"/>
              <a:t> </a:t>
            </a:r>
            <a:r>
              <a:rPr lang="en-US" sz="1400" dirty="0" err="1"/>
              <a:t>wykonywanych</a:t>
            </a:r>
            <a:r>
              <a:rPr lang="en-US" sz="1400" dirty="0"/>
              <a:t> </a:t>
            </a:r>
            <a:r>
              <a:rPr lang="en-US" sz="1400" dirty="0" err="1"/>
              <a:t>czynności</a:t>
            </a:r>
            <a:r>
              <a:rPr lang="en-US" sz="1400" dirty="0"/>
              <a:t>, </a:t>
            </a:r>
            <a:r>
              <a:rPr lang="en-US" sz="1400" dirty="0" err="1"/>
              <a:t>sposób</a:t>
            </a:r>
            <a:r>
              <a:rPr lang="en-US" sz="1400" dirty="0"/>
              <a:t> </a:t>
            </a:r>
            <a:r>
              <a:rPr lang="en-US" sz="1400" dirty="0" err="1"/>
              <a:t>użytkowania</a:t>
            </a:r>
            <a:r>
              <a:rPr lang="en-US" sz="1400" dirty="0"/>
              <a:t> </a:t>
            </a:r>
            <a:r>
              <a:rPr lang="en-US" sz="1400" dirty="0" err="1"/>
              <a:t>i</a:t>
            </a:r>
            <a:r>
              <a:rPr lang="en-US" sz="1400" dirty="0"/>
              <a:t> </a:t>
            </a:r>
            <a:r>
              <a:rPr lang="en-US" sz="1400" dirty="0" err="1"/>
              <a:t>obsługi</a:t>
            </a:r>
            <a:r>
              <a:rPr lang="en-US" sz="1400" dirty="0"/>
              <a:t> </a:t>
            </a:r>
            <a:r>
              <a:rPr lang="en-US" sz="1400" dirty="0" err="1"/>
              <a:t>maszyny</a:t>
            </a:r>
            <a:r>
              <a:rPr lang="en-US" sz="1400" dirty="0"/>
              <a:t> (</a:t>
            </a:r>
            <a:r>
              <a:rPr lang="en-US" sz="1400" dirty="0" err="1"/>
              <a:t>trak</a:t>
            </a:r>
            <a:r>
              <a:rPr lang="en-US" sz="1400" dirty="0"/>
              <a:t> </a:t>
            </a:r>
            <a:r>
              <a:rPr lang="en-US" sz="1400" dirty="0" err="1"/>
              <a:t>taśmowy</a:t>
            </a:r>
            <a:r>
              <a:rPr lang="en-US" sz="1400" dirty="0"/>
              <a:t>) </a:t>
            </a:r>
            <a:r>
              <a:rPr lang="en-US" sz="1400" dirty="0" err="1"/>
              <a:t>stwarza</a:t>
            </a:r>
            <a:r>
              <a:rPr lang="en-US" sz="1400" dirty="0"/>
              <a:t> </a:t>
            </a:r>
            <a:r>
              <a:rPr lang="en-US" sz="1400" dirty="0" err="1"/>
              <a:t>zwiększone</a:t>
            </a:r>
            <a:r>
              <a:rPr lang="en-US" sz="1400" dirty="0"/>
              <a:t> </a:t>
            </a:r>
            <a:r>
              <a:rPr lang="en-US" sz="1400" dirty="0" err="1"/>
              <a:t>ryzyko</a:t>
            </a:r>
            <a:r>
              <a:rPr lang="en-US" sz="1400" dirty="0"/>
              <a:t> </a:t>
            </a:r>
            <a:r>
              <a:rPr lang="en-US" sz="1400" dirty="0" err="1"/>
              <a:t>zawodowe</a:t>
            </a:r>
            <a:r>
              <a:rPr lang="en-US" sz="1400" dirty="0"/>
              <a:t>. </a:t>
            </a:r>
            <a:r>
              <a:rPr lang="en-US" sz="1400" dirty="0" err="1"/>
              <a:t>Poniżej</a:t>
            </a:r>
            <a:r>
              <a:rPr lang="en-US" sz="1400" dirty="0"/>
              <a:t> </a:t>
            </a:r>
            <a:r>
              <a:rPr lang="en-US" sz="1400" dirty="0" err="1"/>
              <a:t>zostały</a:t>
            </a:r>
            <a:r>
              <a:rPr lang="en-US" sz="1400" dirty="0"/>
              <a:t> </a:t>
            </a:r>
            <a:r>
              <a:rPr lang="en-US" sz="1400" dirty="0" err="1"/>
              <a:t>sklasyfikowane</a:t>
            </a:r>
            <a:r>
              <a:rPr lang="en-US" sz="1400" dirty="0"/>
              <a:t> </a:t>
            </a:r>
            <a:r>
              <a:rPr lang="en-US" sz="1400" dirty="0" err="1"/>
              <a:t>poszczególne</a:t>
            </a:r>
            <a:r>
              <a:rPr lang="en-US" sz="1400" dirty="0"/>
              <a:t> </a:t>
            </a:r>
            <a:r>
              <a:rPr lang="en-US" sz="1400" dirty="0" err="1"/>
              <a:t>typy</a:t>
            </a:r>
            <a:r>
              <a:rPr lang="en-US" sz="1400" dirty="0"/>
              <a:t> </a:t>
            </a:r>
            <a:r>
              <a:rPr lang="en-US" sz="1400" dirty="0" err="1"/>
              <a:t>zagrożeń</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b="1" dirty="0"/>
              <a:t>1. </a:t>
            </a:r>
            <a:r>
              <a:rPr lang="en-US" sz="1400" b="1" dirty="0" err="1"/>
              <a:t>Czynniki</a:t>
            </a:r>
            <a:r>
              <a:rPr lang="en-US" sz="1400" b="1" dirty="0"/>
              <a:t> </a:t>
            </a:r>
            <a:r>
              <a:rPr lang="en-US" sz="1400" b="1" dirty="0" err="1"/>
              <a:t>niebezpieczne</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przedmioty</a:t>
            </a:r>
            <a:r>
              <a:rPr lang="en-US" sz="1400" dirty="0"/>
              <a:t> </a:t>
            </a:r>
            <a:r>
              <a:rPr lang="en-US" sz="1400" dirty="0" err="1"/>
              <a:t>wprowadzone</a:t>
            </a:r>
            <a:r>
              <a:rPr lang="en-US" sz="1400" dirty="0"/>
              <a:t> w </a:t>
            </a:r>
            <a:r>
              <a:rPr lang="en-US" sz="1400" dirty="0" err="1"/>
              <a:t>ruch</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elementy</a:t>
            </a:r>
            <a:r>
              <a:rPr lang="en-US" sz="1400" dirty="0"/>
              <a:t> </a:t>
            </a:r>
            <a:r>
              <a:rPr lang="en-US" sz="1400" dirty="0" err="1"/>
              <a:t>będące</a:t>
            </a:r>
            <a:r>
              <a:rPr lang="en-US" sz="1400" dirty="0"/>
              <a:t> w </a:t>
            </a:r>
            <a:r>
              <a:rPr lang="en-US" sz="1400" dirty="0" err="1"/>
              <a:t>swobodnym</a:t>
            </a:r>
            <a:r>
              <a:rPr lang="en-US" sz="1400" dirty="0"/>
              <a:t> </a:t>
            </a:r>
            <a:r>
              <a:rPr lang="en-US" sz="1400" dirty="0" err="1"/>
              <a:t>ruchu</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ostre</a:t>
            </a:r>
            <a:r>
              <a:rPr lang="en-US" sz="1400" dirty="0"/>
              <a:t> </a:t>
            </a:r>
            <a:r>
              <a:rPr lang="en-US" sz="1400" dirty="0" err="1"/>
              <a:t>czynniki</a:t>
            </a:r>
            <a:r>
              <a:rPr lang="en-US" sz="1400" dirty="0"/>
              <a:t> </a:t>
            </a:r>
            <a:r>
              <a:rPr lang="en-US" sz="1400" dirty="0" err="1"/>
              <a:t>materialne</a:t>
            </a:r>
            <a:r>
              <a:rPr lang="en-US" sz="1400" dirty="0"/>
              <a:t> (</a:t>
            </a:r>
            <a:r>
              <a:rPr lang="en-US" sz="1400" dirty="0" err="1"/>
              <a:t>przedmioty</a:t>
            </a:r>
            <a:r>
              <a:rPr lang="en-US" sz="1400" dirty="0"/>
              <a:t> </a:t>
            </a:r>
            <a:r>
              <a:rPr lang="en-US" sz="1400" dirty="0" err="1"/>
              <a:t>i</a:t>
            </a:r>
            <a:r>
              <a:rPr lang="en-US" sz="1400" dirty="0"/>
              <a:t> </a:t>
            </a:r>
            <a:r>
              <a:rPr lang="en-US" sz="1400" dirty="0" err="1"/>
              <a:t>elementy</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części</a:t>
            </a:r>
            <a:r>
              <a:rPr lang="en-US" sz="1400" dirty="0"/>
              <a:t> </a:t>
            </a:r>
            <a:r>
              <a:rPr lang="en-US" sz="1400" dirty="0" err="1"/>
              <a:t>oddzielające</a:t>
            </a:r>
            <a:r>
              <a:rPr lang="en-US" sz="1400" dirty="0"/>
              <a:t> (</a:t>
            </a:r>
            <a:r>
              <a:rPr lang="en-US" sz="1400" dirty="0" err="1"/>
              <a:t>wióry</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niebezpieczne</a:t>
            </a:r>
            <a:r>
              <a:rPr lang="en-US" sz="1400" dirty="0"/>
              <a:t> </a:t>
            </a:r>
            <a:r>
              <a:rPr lang="en-US" sz="1400" dirty="0" err="1"/>
              <a:t>nawierzchnie</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prąd</a:t>
            </a:r>
            <a:r>
              <a:rPr lang="en-US" sz="1400" dirty="0"/>
              <a:t> </a:t>
            </a:r>
            <a:r>
              <a:rPr lang="en-US" sz="1400" dirty="0" err="1"/>
              <a:t>elektryczny</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pożar</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b="1" dirty="0"/>
              <a:t>2. </a:t>
            </a:r>
            <a:r>
              <a:rPr lang="en-US" sz="1400" b="1" dirty="0" err="1"/>
              <a:t>Czynniki</a:t>
            </a:r>
            <a:r>
              <a:rPr lang="en-US" sz="1400" b="1" dirty="0"/>
              <a:t> </a:t>
            </a:r>
            <a:r>
              <a:rPr lang="en-US" sz="1400" b="1" dirty="0" err="1"/>
              <a:t>szkodliwe</a:t>
            </a:r>
            <a:r>
              <a:rPr lang="en-US" sz="1400" b="1" dirty="0"/>
              <a:t>: </a:t>
            </a:r>
            <a:endParaRPr lang="pl-PL" sz="1400" b="1"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zapylenie</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hałas</a:t>
            </a:r>
            <a:r>
              <a:rPr lang="en-US" sz="1400" dirty="0"/>
              <a:t> </a:t>
            </a:r>
            <a:r>
              <a:rPr lang="en-US" sz="1400" dirty="0" err="1"/>
              <a:t>ciągły</a:t>
            </a:r>
            <a:r>
              <a:rPr lang="en-US" sz="1400" dirty="0"/>
              <a:t> </a:t>
            </a:r>
            <a:r>
              <a:rPr lang="en-US" sz="1400" dirty="0" err="1"/>
              <a:t>powyżej</a:t>
            </a:r>
            <a:r>
              <a:rPr lang="en-US" sz="1400" dirty="0"/>
              <a:t> 85 </a:t>
            </a:r>
            <a:r>
              <a:rPr lang="en-US" sz="1400" dirty="0" err="1"/>
              <a:t>dB.</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b="1" dirty="0"/>
              <a:t>3. </a:t>
            </a:r>
            <a:r>
              <a:rPr lang="en-US" sz="1400" b="1" dirty="0" err="1"/>
              <a:t>Czynniki</a:t>
            </a:r>
            <a:r>
              <a:rPr lang="en-US" sz="1400" b="1" dirty="0"/>
              <a:t> </a:t>
            </a:r>
            <a:r>
              <a:rPr lang="en-US" sz="1400" b="1" dirty="0" err="1"/>
              <a:t>uciążliwe</a:t>
            </a:r>
            <a:r>
              <a:rPr lang="en-US" sz="1400" b="1" dirty="0"/>
              <a:t>: </a:t>
            </a:r>
            <a:endParaRPr lang="pl-PL" sz="1400" b="1"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obciążenie</a:t>
            </a:r>
            <a:r>
              <a:rPr lang="en-US" sz="1400" dirty="0"/>
              <a:t> </a:t>
            </a:r>
            <a:r>
              <a:rPr lang="en-US" sz="1400" dirty="0" err="1"/>
              <a:t>fizyczne</a:t>
            </a:r>
            <a:r>
              <a:rPr lang="en-US" sz="1400" dirty="0"/>
              <a:t> - </a:t>
            </a:r>
            <a:r>
              <a:rPr lang="en-US" sz="1400" dirty="0" err="1"/>
              <a:t>przeciążenie</a:t>
            </a:r>
            <a:r>
              <a:rPr lang="en-US" sz="1400" dirty="0"/>
              <a:t> </a:t>
            </a:r>
            <a:r>
              <a:rPr lang="en-US" sz="1400" dirty="0" err="1"/>
              <a:t>układu</a:t>
            </a:r>
            <a:r>
              <a:rPr lang="en-US" sz="1400" dirty="0"/>
              <a:t> </a:t>
            </a:r>
            <a:r>
              <a:rPr lang="en-US" sz="1400" dirty="0" err="1"/>
              <a:t>ruchu</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obciążenia</a:t>
            </a:r>
            <a:r>
              <a:rPr lang="en-US" sz="1400" dirty="0"/>
              <a:t> </a:t>
            </a:r>
            <a:r>
              <a:rPr lang="en-US" sz="1400" dirty="0" err="1"/>
              <a:t>statyczne</a:t>
            </a:r>
            <a:r>
              <a:rPr lang="en-US" sz="1400" dirty="0"/>
              <a:t> – </a:t>
            </a:r>
            <a:r>
              <a:rPr lang="en-US" sz="1400" dirty="0" err="1"/>
              <a:t>praca</a:t>
            </a:r>
            <a:r>
              <a:rPr lang="en-US" sz="1400" dirty="0"/>
              <a:t> w </a:t>
            </a:r>
            <a:r>
              <a:rPr lang="en-US" sz="1400" dirty="0" err="1"/>
              <a:t>pozycji</a:t>
            </a:r>
            <a:r>
              <a:rPr lang="en-US" sz="1400" dirty="0"/>
              <a:t> </a:t>
            </a:r>
            <a:r>
              <a:rPr lang="en-US" sz="1400" dirty="0" err="1"/>
              <a:t>siedzącej</a:t>
            </a:r>
            <a:r>
              <a:rPr lang="en-US" sz="1400" dirty="0"/>
              <a:t>, </a:t>
            </a:r>
            <a:endParaRPr lang="pl-PL" sz="1400" dirty="0"/>
          </a:p>
          <a:p>
            <a:pPr marL="342900" marR="3175" indent="-342900" algn="just" fontAlgn="base">
              <a:lnSpc>
                <a:spcPct val="103000"/>
              </a:lnSpc>
              <a:spcAft>
                <a:spcPts val="25"/>
              </a:spcAft>
              <a:buClr>
                <a:srgbClr val="000000"/>
              </a:buClr>
              <a:buSzPts val="1000"/>
              <a:buFont typeface="Wingdings" panose="05000000000000000000" pitchFamily="2" charset="2"/>
              <a:buChar char=""/>
            </a:pPr>
            <a:r>
              <a:rPr lang="en-US" sz="1400" dirty="0" err="1"/>
              <a:t>obciążenie</a:t>
            </a:r>
            <a:r>
              <a:rPr lang="en-US" sz="1400" dirty="0"/>
              <a:t> </a:t>
            </a:r>
            <a:r>
              <a:rPr lang="en-US" sz="1400" dirty="0" err="1"/>
              <a:t>emocjonalne</a:t>
            </a:r>
            <a:r>
              <a:rPr lang="en-US" sz="1400" dirty="0"/>
              <a:t> – </a:t>
            </a:r>
            <a:r>
              <a:rPr lang="en-US" sz="1400" dirty="0" err="1"/>
              <a:t>stres</a:t>
            </a:r>
            <a:r>
              <a:rPr lang="en-US" sz="1400" dirty="0"/>
              <a:t>, </a:t>
            </a:r>
            <a:endParaRPr lang="pl-PL" sz="1400" dirty="0"/>
          </a:p>
          <a:p>
            <a:pPr marL="342900" marR="3175" lvl="0" indent="-342900" algn="just" fontAlgn="base">
              <a:lnSpc>
                <a:spcPct val="103000"/>
              </a:lnSpc>
              <a:spcAft>
                <a:spcPts val="25"/>
              </a:spcAft>
              <a:buClr>
                <a:srgbClr val="000000"/>
              </a:buClr>
              <a:buSzPts val="1000"/>
              <a:buFont typeface="Wingdings" panose="05000000000000000000" pitchFamily="2" charset="2"/>
              <a:buChar char=""/>
            </a:pPr>
            <a:r>
              <a:rPr lang="en-US" sz="1400" dirty="0" err="1"/>
              <a:t>mikroklimat</a:t>
            </a:r>
            <a:r>
              <a:rPr lang="en-US" sz="1400" dirty="0"/>
              <a:t> – </a:t>
            </a:r>
            <a:r>
              <a:rPr lang="en-US" sz="1400" dirty="0" err="1"/>
              <a:t>mała</a:t>
            </a:r>
            <a:r>
              <a:rPr lang="en-US" sz="1400" dirty="0"/>
              <a:t> </a:t>
            </a:r>
            <a:r>
              <a:rPr lang="en-US" sz="1400" dirty="0" err="1"/>
              <a:t>wilgotność</a:t>
            </a:r>
            <a:r>
              <a:rPr lang="en-US" sz="1400" dirty="0"/>
              <a:t>, </a:t>
            </a:r>
            <a:r>
              <a:rPr lang="en-US" sz="1400" dirty="0" err="1"/>
              <a:t>wysoka</a:t>
            </a:r>
            <a:r>
              <a:rPr lang="en-US" sz="1400" dirty="0"/>
              <a:t> </a:t>
            </a:r>
            <a:r>
              <a:rPr lang="en-US" sz="1400" dirty="0" err="1"/>
              <a:t>temperatura</a:t>
            </a:r>
            <a:r>
              <a:rPr lang="en-US" sz="1400" dirty="0"/>
              <a:t>, </a:t>
            </a:r>
            <a:r>
              <a:rPr lang="en-US" sz="1400" dirty="0" err="1"/>
              <a:t>wahania</a:t>
            </a:r>
            <a:r>
              <a:rPr lang="en-US" sz="1400" dirty="0"/>
              <a:t> </a:t>
            </a:r>
            <a:r>
              <a:rPr lang="en-US" sz="1400" dirty="0" err="1"/>
              <a:t>temperatury</a:t>
            </a:r>
            <a:r>
              <a:rPr lang="en-US" sz="1400" dirty="0"/>
              <a:t>. </a:t>
            </a:r>
            <a:endParaRPr lang="pl-PL" sz="1400" dirty="0"/>
          </a:p>
          <a:p>
            <a:pPr marL="6350" marR="3175" indent="179705" algn="just">
              <a:lnSpc>
                <a:spcPct val="103000"/>
              </a:lnSpc>
              <a:spcAft>
                <a:spcPts val="25"/>
              </a:spcAft>
            </a:pPr>
            <a:r>
              <a:rPr lang="en-US" sz="1400" dirty="0" err="1"/>
              <a:t>Wyniki</a:t>
            </a:r>
            <a:r>
              <a:rPr lang="en-US" sz="1400" dirty="0"/>
              <a:t> </a:t>
            </a:r>
            <a:r>
              <a:rPr lang="en-US" sz="1400" dirty="0" err="1"/>
              <a:t>oceny</a:t>
            </a:r>
            <a:r>
              <a:rPr lang="en-US" sz="1400" dirty="0"/>
              <a:t> </a:t>
            </a:r>
            <a:r>
              <a:rPr lang="en-US" sz="1400" dirty="0" err="1"/>
              <a:t>ryzyka</a:t>
            </a:r>
            <a:r>
              <a:rPr lang="en-US" sz="1400" dirty="0"/>
              <a:t> </a:t>
            </a:r>
            <a:r>
              <a:rPr lang="en-US" sz="1400" dirty="0" err="1"/>
              <a:t>zawodowego</a:t>
            </a:r>
            <a:r>
              <a:rPr lang="en-US" sz="1400" dirty="0"/>
              <a:t> </a:t>
            </a:r>
            <a:r>
              <a:rPr lang="en-US" sz="1400" dirty="0" err="1"/>
              <a:t>operatora</a:t>
            </a:r>
            <a:r>
              <a:rPr lang="en-US" sz="1400" dirty="0"/>
              <a:t> </a:t>
            </a:r>
            <a:r>
              <a:rPr lang="en-US" sz="1400" dirty="0" err="1"/>
              <a:t>traka</a:t>
            </a:r>
            <a:r>
              <a:rPr lang="en-US" sz="1400" dirty="0"/>
              <a:t> </a:t>
            </a:r>
            <a:r>
              <a:rPr lang="en-US" sz="1400" dirty="0" err="1"/>
              <a:t>taśmowego</a:t>
            </a:r>
            <a:r>
              <a:rPr lang="en-US" sz="1400" dirty="0"/>
              <a:t> </a:t>
            </a:r>
            <a:r>
              <a:rPr lang="en-US" sz="1400" dirty="0" err="1"/>
              <a:t>przedstawione</a:t>
            </a:r>
            <a:r>
              <a:rPr lang="en-US" sz="1400" dirty="0"/>
              <a:t> </a:t>
            </a:r>
            <a:r>
              <a:rPr lang="en-US" sz="1400" dirty="0" err="1"/>
              <a:t>zostały</a:t>
            </a:r>
            <a:r>
              <a:rPr lang="en-US" sz="1400" dirty="0"/>
              <a:t> w </a:t>
            </a:r>
            <a:r>
              <a:rPr lang="en-US" sz="1400" dirty="0" err="1"/>
              <a:t>formie</a:t>
            </a:r>
            <a:r>
              <a:rPr lang="en-US" sz="1400" dirty="0"/>
              <a:t> </a:t>
            </a:r>
            <a:r>
              <a:rPr lang="en-US" sz="1400" dirty="0" err="1"/>
              <a:t>tabeli</a:t>
            </a:r>
            <a:r>
              <a:rPr lang="en-US" sz="1400" dirty="0"/>
              <a:t> (</a:t>
            </a:r>
            <a:r>
              <a:rPr lang="en-US" sz="1400" dirty="0" err="1"/>
              <a:t>tabela</a:t>
            </a:r>
            <a:r>
              <a:rPr lang="en-US" sz="1400" dirty="0"/>
              <a:t> 4 </a:t>
            </a:r>
            <a:r>
              <a:rPr lang="en-US" sz="1400" dirty="0" err="1"/>
              <a:t>i</a:t>
            </a:r>
            <a:r>
              <a:rPr lang="en-US" sz="1400" dirty="0"/>
              <a:t> 5). </a:t>
            </a:r>
            <a:endParaRPr lang="pl-PL" sz="1400" dirty="0"/>
          </a:p>
          <a:p>
            <a:pPr marL="6350" marR="3175" indent="-6350" algn="just">
              <a:lnSpc>
                <a:spcPct val="103000"/>
              </a:lnSpc>
              <a:spcAft>
                <a:spcPts val="25"/>
              </a:spcAft>
            </a:pPr>
            <a:r>
              <a:rPr lang="en-US" sz="1400" dirty="0"/>
              <a:t> </a:t>
            </a:r>
            <a:r>
              <a:rPr lang="en-US" sz="1400" dirty="0" err="1"/>
              <a:t>Przedstawione</a:t>
            </a:r>
            <a:r>
              <a:rPr lang="en-US" sz="1400" dirty="0"/>
              <a:t> </a:t>
            </a:r>
            <a:r>
              <a:rPr lang="en-US" sz="1400" dirty="0" err="1"/>
              <a:t>wyniki</a:t>
            </a:r>
            <a:r>
              <a:rPr lang="en-US" sz="1400" dirty="0"/>
              <a:t> z </a:t>
            </a:r>
            <a:r>
              <a:rPr lang="en-US" sz="1400" dirty="0" err="1"/>
              <a:t>przeprowadzonej</a:t>
            </a:r>
            <a:r>
              <a:rPr lang="en-US" sz="1400" dirty="0"/>
              <a:t> </a:t>
            </a:r>
            <a:r>
              <a:rPr lang="en-US" sz="1400" dirty="0" err="1"/>
              <a:t>oceny</a:t>
            </a:r>
            <a:r>
              <a:rPr lang="en-US" sz="1400" dirty="0"/>
              <a:t> </a:t>
            </a:r>
            <a:r>
              <a:rPr lang="en-US" sz="1400" dirty="0" err="1"/>
              <a:t>ryzyka</a:t>
            </a:r>
            <a:r>
              <a:rPr lang="en-US" sz="1400" dirty="0"/>
              <a:t> </a:t>
            </a:r>
            <a:r>
              <a:rPr lang="en-US" sz="1400" dirty="0" err="1"/>
              <a:t>zawodowego</a:t>
            </a:r>
            <a:r>
              <a:rPr lang="en-US" sz="1400" dirty="0"/>
              <a:t> </a:t>
            </a:r>
            <a:r>
              <a:rPr lang="en-US" sz="1400" dirty="0" err="1"/>
              <a:t>metodą</a:t>
            </a:r>
            <a:r>
              <a:rPr lang="en-US" sz="1400" dirty="0"/>
              <a:t> Risk Score </a:t>
            </a:r>
            <a:r>
              <a:rPr lang="en-US" sz="1400" dirty="0" err="1"/>
              <a:t>dla</a:t>
            </a:r>
            <a:r>
              <a:rPr lang="en-US" sz="1400" dirty="0"/>
              <a:t> </a:t>
            </a:r>
            <a:r>
              <a:rPr lang="en-US" sz="1400" dirty="0" err="1"/>
              <a:t>operatora</a:t>
            </a:r>
            <a:r>
              <a:rPr lang="en-US" sz="1400" dirty="0"/>
              <a:t> </a:t>
            </a:r>
            <a:r>
              <a:rPr lang="en-US" sz="1400" dirty="0" err="1"/>
              <a:t>traka</a:t>
            </a:r>
            <a:r>
              <a:rPr lang="en-US" sz="1400" dirty="0"/>
              <a:t> </a:t>
            </a:r>
            <a:r>
              <a:rPr lang="en-US" sz="1400" dirty="0" err="1"/>
              <a:t>taśmowego</a:t>
            </a:r>
            <a:r>
              <a:rPr lang="en-US" sz="1400" dirty="0"/>
              <a:t> </a:t>
            </a:r>
            <a:r>
              <a:rPr lang="en-US" sz="1400" dirty="0" err="1"/>
              <a:t>przedstawiają</a:t>
            </a:r>
            <a:r>
              <a:rPr lang="en-US" sz="1400" dirty="0"/>
              <a:t> </a:t>
            </a:r>
            <a:r>
              <a:rPr lang="en-US" sz="1400" dirty="0" err="1"/>
              <a:t>się</a:t>
            </a:r>
            <a:r>
              <a:rPr lang="en-US" sz="1400" dirty="0"/>
              <a:t> w </a:t>
            </a:r>
            <a:r>
              <a:rPr lang="en-US" sz="1400" dirty="0" err="1"/>
              <a:t>następujący</a:t>
            </a:r>
            <a:r>
              <a:rPr lang="en-US" sz="1400" dirty="0"/>
              <a:t> </a:t>
            </a:r>
            <a:r>
              <a:rPr lang="en-US" sz="1400" dirty="0" err="1"/>
              <a:t>sposób</a:t>
            </a:r>
            <a:r>
              <a:rPr lang="en-US" sz="1400" dirty="0"/>
              <a:t>: </a:t>
            </a:r>
            <a:r>
              <a:rPr lang="en-US" sz="1400" dirty="0" err="1"/>
              <a:t>poziom</a:t>
            </a:r>
            <a:r>
              <a:rPr lang="en-US" sz="1400" dirty="0"/>
              <a:t> </a:t>
            </a:r>
            <a:r>
              <a:rPr lang="en-US" sz="1400" dirty="0" err="1"/>
              <a:t>ryzyka</a:t>
            </a:r>
            <a:r>
              <a:rPr lang="en-US" sz="1400" dirty="0"/>
              <a:t> </a:t>
            </a:r>
            <a:r>
              <a:rPr lang="en-US" sz="1400" dirty="0" err="1"/>
              <a:t>na</a:t>
            </a:r>
            <a:r>
              <a:rPr lang="en-US" sz="1400" dirty="0"/>
              <a:t> </a:t>
            </a:r>
            <a:r>
              <a:rPr lang="en-US" sz="1400" dirty="0" err="1"/>
              <a:t>poziomie</a:t>
            </a:r>
            <a:r>
              <a:rPr lang="en-US" sz="1400" dirty="0"/>
              <a:t> </a:t>
            </a:r>
            <a:r>
              <a:rPr lang="en-US" sz="1400" dirty="0" err="1"/>
              <a:t>dużym</a:t>
            </a:r>
            <a:r>
              <a:rPr lang="en-US" sz="1400" dirty="0"/>
              <a:t> </a:t>
            </a:r>
            <a:r>
              <a:rPr lang="en-US" sz="1400" dirty="0" err="1"/>
              <a:t>stanowi</a:t>
            </a:r>
            <a:r>
              <a:rPr lang="en-US" sz="1400" dirty="0"/>
              <a:t> - 10% </a:t>
            </a:r>
            <a:r>
              <a:rPr lang="en-US" sz="1400" dirty="0" err="1"/>
              <a:t>ogólnej</a:t>
            </a:r>
            <a:r>
              <a:rPr lang="en-US" sz="1400" dirty="0"/>
              <a:t> </a:t>
            </a:r>
            <a:r>
              <a:rPr lang="en-US" sz="1400" dirty="0" err="1"/>
              <a:t>liczby</a:t>
            </a:r>
            <a:r>
              <a:rPr lang="en-US" sz="1400" dirty="0"/>
              <a:t> </a:t>
            </a:r>
            <a:r>
              <a:rPr lang="en-US" sz="1400" dirty="0" err="1"/>
              <a:t>zagrożeń</a:t>
            </a:r>
            <a:r>
              <a:rPr lang="en-US" sz="1400" dirty="0"/>
              <a:t>, a jest to </a:t>
            </a:r>
            <a:r>
              <a:rPr lang="en-US" sz="1400" dirty="0" err="1"/>
              <a:t>zagrożenie</a:t>
            </a:r>
            <a:r>
              <a:rPr lang="en-US" sz="1400" dirty="0"/>
              <a:t> </a:t>
            </a:r>
            <a:r>
              <a:rPr lang="en-US" sz="1400" dirty="0" err="1"/>
              <a:t>pożarem</a:t>
            </a:r>
            <a:r>
              <a:rPr lang="en-US" sz="1400" dirty="0"/>
              <a:t>, </a:t>
            </a:r>
            <a:r>
              <a:rPr lang="en-US" sz="1400" dirty="0" err="1"/>
              <a:t>na</a:t>
            </a:r>
            <a:r>
              <a:rPr lang="en-US" sz="1400" dirty="0"/>
              <a:t> </a:t>
            </a:r>
            <a:r>
              <a:rPr lang="en-US" sz="1400" dirty="0" err="1"/>
              <a:t>poziomie</a:t>
            </a:r>
            <a:r>
              <a:rPr lang="en-US" sz="1400" dirty="0"/>
              <a:t> </a:t>
            </a:r>
            <a:r>
              <a:rPr lang="en-US" sz="1400" dirty="0" err="1"/>
              <a:t>istotnym</a:t>
            </a:r>
            <a:r>
              <a:rPr lang="en-US" sz="1400" dirty="0"/>
              <a:t> - 50%, </a:t>
            </a:r>
            <a:r>
              <a:rPr lang="en-US" sz="1400" dirty="0" err="1"/>
              <a:t>na</a:t>
            </a:r>
            <a:r>
              <a:rPr lang="en-US" sz="1400" dirty="0"/>
              <a:t> </a:t>
            </a:r>
            <a:r>
              <a:rPr lang="en-US" sz="1400" dirty="0" err="1"/>
              <a:t>poziomie</a:t>
            </a:r>
            <a:r>
              <a:rPr lang="en-US" sz="1400" dirty="0"/>
              <a:t> </a:t>
            </a:r>
            <a:r>
              <a:rPr lang="en-US" sz="1400" dirty="0" err="1"/>
              <a:t>małym</a:t>
            </a:r>
            <a:r>
              <a:rPr lang="en-US" sz="1400" dirty="0"/>
              <a:t> - 40%. </a:t>
            </a:r>
            <a:r>
              <a:rPr lang="en-US" sz="1400" dirty="0" err="1"/>
              <a:t>Wyniki</a:t>
            </a:r>
            <a:r>
              <a:rPr lang="en-US" sz="1400" dirty="0"/>
              <a:t> z </a:t>
            </a:r>
            <a:r>
              <a:rPr lang="en-US" sz="1400" dirty="0" err="1"/>
              <a:t>dokonanej</a:t>
            </a:r>
            <a:r>
              <a:rPr lang="en-US" sz="1400" dirty="0"/>
              <a:t> </a:t>
            </a:r>
            <a:endParaRPr lang="pl-PL" sz="1400" dirty="0"/>
          </a:p>
          <a:p>
            <a:pPr marL="6350" marR="3175" indent="-6350" algn="just">
              <a:lnSpc>
                <a:spcPct val="103000"/>
              </a:lnSpc>
              <a:spcAft>
                <a:spcPts val="25"/>
              </a:spcAft>
            </a:pPr>
            <a:endParaRPr lang="pl-PL" sz="1400" dirty="0"/>
          </a:p>
          <a:p>
            <a:pPr marL="6350" marR="3175" indent="-6350" algn="just">
              <a:lnSpc>
                <a:spcPct val="103000"/>
              </a:lnSpc>
              <a:spcAft>
                <a:spcPts val="25"/>
              </a:spcAft>
            </a:pPr>
            <a:endParaRPr lang="pl-PL" sz="1400" dirty="0"/>
          </a:p>
        </p:txBody>
      </p:sp>
    </p:spTree>
    <p:extLst>
      <p:ext uri="{BB962C8B-B14F-4D97-AF65-F5344CB8AC3E}">
        <p14:creationId xmlns:p14="http://schemas.microsoft.com/office/powerpoint/2010/main" val="428009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76ACE5B2-F92F-44F5-A938-57C3BA501845}"/>
              </a:ext>
            </a:extLst>
          </p:cNvPr>
          <p:cNvSpPr txBox="1"/>
          <p:nvPr/>
        </p:nvSpPr>
        <p:spPr>
          <a:xfrm>
            <a:off x="1454065" y="144889"/>
            <a:ext cx="10423804" cy="367280"/>
          </a:xfrm>
          <a:prstGeom prst="rect">
            <a:avLst/>
          </a:prstGeom>
          <a:noFill/>
        </p:spPr>
        <p:txBody>
          <a:bodyPr wrap="square">
            <a:spAutoFit/>
          </a:bodyPr>
          <a:lstStyle/>
          <a:p>
            <a:pPr marL="6350" marR="3175" indent="-6350" algn="just">
              <a:lnSpc>
                <a:spcPct val="103000"/>
              </a:lnSpc>
              <a:spcAft>
                <a:spcPts val="25"/>
              </a:spcAft>
            </a:pPr>
            <a:r>
              <a:rPr lang="en-US" sz="1800" dirty="0"/>
              <a:t>Tabela 4. Karta </a:t>
            </a:r>
            <a:r>
              <a:rPr lang="en-US" sz="1800" dirty="0" err="1"/>
              <a:t>Oceny</a:t>
            </a:r>
            <a:r>
              <a:rPr lang="en-US" sz="1800" dirty="0"/>
              <a:t> </a:t>
            </a:r>
            <a:r>
              <a:rPr lang="en-US" sz="1800" dirty="0" err="1"/>
              <a:t>Ryzyka</a:t>
            </a:r>
            <a:r>
              <a:rPr lang="en-US" sz="1800" dirty="0"/>
              <a:t> </a:t>
            </a:r>
            <a:r>
              <a:rPr lang="en-US" sz="1800" dirty="0" err="1"/>
              <a:t>Zawodowego</a:t>
            </a:r>
            <a:r>
              <a:rPr lang="en-US" sz="1800" dirty="0"/>
              <a:t> - </a:t>
            </a:r>
            <a:r>
              <a:rPr lang="en-US" sz="1800" dirty="0" err="1"/>
              <a:t>Metoda</a:t>
            </a:r>
            <a:r>
              <a:rPr lang="en-US" sz="1800" dirty="0"/>
              <a:t> Risk Score </a:t>
            </a:r>
            <a:r>
              <a:rPr lang="en-US" sz="1800" dirty="0" err="1"/>
              <a:t>dla</a:t>
            </a:r>
            <a:r>
              <a:rPr lang="en-US" sz="1800" dirty="0"/>
              <a:t> </a:t>
            </a:r>
            <a:r>
              <a:rPr lang="en-US" sz="1800" dirty="0" err="1"/>
              <a:t>stanowiska</a:t>
            </a:r>
            <a:r>
              <a:rPr lang="en-US" sz="1800" dirty="0"/>
              <a:t> </a:t>
            </a:r>
            <a:r>
              <a:rPr lang="en-US" sz="1800" dirty="0" err="1"/>
              <a:t>operatora</a:t>
            </a:r>
            <a:r>
              <a:rPr lang="en-US" sz="1800" dirty="0"/>
              <a:t> </a:t>
            </a:r>
            <a:r>
              <a:rPr lang="en-US" sz="1800" dirty="0" err="1"/>
              <a:t>traka</a:t>
            </a:r>
            <a:r>
              <a:rPr lang="en-US" sz="1800" dirty="0"/>
              <a:t> </a:t>
            </a:r>
            <a:r>
              <a:rPr lang="en-US" sz="1800" dirty="0" err="1"/>
              <a:t>taśmowego</a:t>
            </a:r>
            <a:r>
              <a:rPr lang="en-US" sz="1800" dirty="0"/>
              <a:t> </a:t>
            </a:r>
            <a:endParaRPr lang="pl-PL" sz="1800" dirty="0"/>
          </a:p>
        </p:txBody>
      </p:sp>
      <p:pic>
        <p:nvPicPr>
          <p:cNvPr id="11" name="Obraz 10">
            <a:extLst>
              <a:ext uri="{FF2B5EF4-FFF2-40B4-BE49-F238E27FC236}">
                <a16:creationId xmlns:a16="http://schemas.microsoft.com/office/drawing/2014/main" id="{BFCA3F33-45E4-4E7C-97FE-321D78484323}"/>
              </a:ext>
            </a:extLst>
          </p:cNvPr>
          <p:cNvPicPr>
            <a:picLocks noChangeAspect="1"/>
          </p:cNvPicPr>
          <p:nvPr/>
        </p:nvPicPr>
        <p:blipFill>
          <a:blip r:embed="rId2"/>
          <a:stretch>
            <a:fillRect/>
          </a:stretch>
        </p:blipFill>
        <p:spPr>
          <a:xfrm>
            <a:off x="1296955" y="755780"/>
            <a:ext cx="9097347" cy="5467738"/>
          </a:xfrm>
          <a:prstGeom prst="rect">
            <a:avLst/>
          </a:prstGeom>
        </p:spPr>
      </p:pic>
    </p:spTree>
    <p:extLst>
      <p:ext uri="{BB962C8B-B14F-4D97-AF65-F5344CB8AC3E}">
        <p14:creationId xmlns:p14="http://schemas.microsoft.com/office/powerpoint/2010/main" val="86561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6CA04C2A-3E2B-4BD3-8BC5-1C4355582219}"/>
              </a:ext>
            </a:extLst>
          </p:cNvPr>
          <p:cNvSpPr txBox="1"/>
          <p:nvPr/>
        </p:nvSpPr>
        <p:spPr>
          <a:xfrm>
            <a:off x="637591" y="653335"/>
            <a:ext cx="10916816" cy="584775"/>
          </a:xfrm>
          <a:prstGeom prst="rect">
            <a:avLst/>
          </a:prstGeom>
          <a:noFill/>
        </p:spPr>
        <p:txBody>
          <a:bodyPr wrap="square">
            <a:spAutoFit/>
          </a:bodyPr>
          <a:lstStyle/>
          <a:p>
            <a:r>
              <a:rPr lang="pl-PL" sz="1600" b="1" dirty="0"/>
              <a:t>Tabela 5. Procentowy udział liczby zagrożeń przypadający na określoną kategorię ryzyka przy ocenie metodą </a:t>
            </a:r>
            <a:r>
              <a:rPr lang="pl-PL" sz="1600" b="1" dirty="0" err="1"/>
              <a:t>Risk</a:t>
            </a:r>
            <a:r>
              <a:rPr lang="pl-PL" sz="1600" b="1" dirty="0"/>
              <a:t> </a:t>
            </a:r>
            <a:r>
              <a:rPr lang="pl-PL" sz="1600" b="1" dirty="0" err="1"/>
              <a:t>Score</a:t>
            </a:r>
            <a:r>
              <a:rPr lang="pl-PL" sz="1600" b="1" dirty="0"/>
              <a:t> dla stanowiska operatora traka taśmowego </a:t>
            </a:r>
          </a:p>
        </p:txBody>
      </p:sp>
      <p:graphicFrame>
        <p:nvGraphicFramePr>
          <p:cNvPr id="10" name="Tabela 9">
            <a:extLst>
              <a:ext uri="{FF2B5EF4-FFF2-40B4-BE49-F238E27FC236}">
                <a16:creationId xmlns:a16="http://schemas.microsoft.com/office/drawing/2014/main" id="{ED2FA88E-997E-45C6-916B-F69B9A4A4C48}"/>
              </a:ext>
            </a:extLst>
          </p:cNvPr>
          <p:cNvGraphicFramePr>
            <a:graphicFrameLocks noGrp="1"/>
          </p:cNvGraphicFramePr>
          <p:nvPr>
            <p:extLst>
              <p:ext uri="{D42A27DB-BD31-4B8C-83A1-F6EECF244321}">
                <p14:modId xmlns:p14="http://schemas.microsoft.com/office/powerpoint/2010/main" val="779119200"/>
              </p:ext>
            </p:extLst>
          </p:nvPr>
        </p:nvGraphicFramePr>
        <p:xfrm>
          <a:off x="1660850" y="1474429"/>
          <a:ext cx="6802015" cy="3228199"/>
        </p:xfrm>
        <a:graphic>
          <a:graphicData uri="http://schemas.openxmlformats.org/drawingml/2006/table">
            <a:tbl>
              <a:tblPr firstRow="1" firstCol="1" bandRow="1"/>
              <a:tblGrid>
                <a:gridCol w="1923459">
                  <a:extLst>
                    <a:ext uri="{9D8B030D-6E8A-4147-A177-3AD203B41FA5}">
                      <a16:colId xmlns:a16="http://schemas.microsoft.com/office/drawing/2014/main" val="1282855320"/>
                    </a:ext>
                  </a:extLst>
                </a:gridCol>
                <a:gridCol w="2645875">
                  <a:extLst>
                    <a:ext uri="{9D8B030D-6E8A-4147-A177-3AD203B41FA5}">
                      <a16:colId xmlns:a16="http://schemas.microsoft.com/office/drawing/2014/main" val="2396348161"/>
                    </a:ext>
                  </a:extLst>
                </a:gridCol>
                <a:gridCol w="2232681">
                  <a:extLst>
                    <a:ext uri="{9D8B030D-6E8A-4147-A177-3AD203B41FA5}">
                      <a16:colId xmlns:a16="http://schemas.microsoft.com/office/drawing/2014/main" val="779840229"/>
                    </a:ext>
                  </a:extLst>
                </a:gridCol>
              </a:tblGrid>
              <a:tr h="1072547">
                <a:tc>
                  <a:txBody>
                    <a:bodyPr/>
                    <a:lstStyle/>
                    <a:p>
                      <a:pPr marL="3175" marR="3175" indent="-6350" algn="ctr">
                        <a:lnSpc>
                          <a:spcPct val="107000"/>
                        </a:lnSpc>
                        <a:spcAft>
                          <a:spcPts val="25"/>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Kategoria ryzyka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75" indent="-6350" algn="ctr">
                        <a:lnSpc>
                          <a:spcPct val="107000"/>
                        </a:lnSpc>
                        <a:spcAft>
                          <a:spcPts val="25"/>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Liczba zagrożeń przypadająca na kategorię ryzyka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marR="68580" indent="-6350" algn="ctr">
                        <a:lnSpc>
                          <a:spcPct val="107000"/>
                        </a:lnSpc>
                        <a:spcAft>
                          <a:spcPts val="25"/>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Udział procentowy [%]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242767"/>
                  </a:ext>
                </a:extLst>
              </a:tr>
              <a:tr h="538913">
                <a:tc>
                  <a:txBody>
                    <a:bodyPr/>
                    <a:lstStyle/>
                    <a:p>
                      <a:pPr marL="6350" marR="1270" indent="-6350" algn="ctr">
                        <a:lnSpc>
                          <a:spcPct val="107000"/>
                        </a:lnSpc>
                        <a:spcAft>
                          <a:spcPts val="25"/>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Małe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75" indent="-6350" algn="ctr">
                        <a:lnSpc>
                          <a:spcPct val="107000"/>
                        </a:lnSpc>
                        <a:spcAft>
                          <a:spcPts val="25"/>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endParaRPr lang="pl-PL"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3175" indent="-6350" algn="ctr">
                        <a:lnSpc>
                          <a:spcPct val="107000"/>
                        </a:lnSpc>
                        <a:spcAft>
                          <a:spcPts val="25"/>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277869"/>
                  </a:ext>
                </a:extLst>
              </a:tr>
              <a:tr h="538913">
                <a:tc>
                  <a:txBody>
                    <a:bodyPr/>
                    <a:lstStyle/>
                    <a:p>
                      <a:pPr marL="5080" marR="3175" indent="-6350" algn="ctr">
                        <a:lnSpc>
                          <a:spcPct val="107000"/>
                        </a:lnSpc>
                        <a:spcAft>
                          <a:spcPts val="25"/>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Istotne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75" indent="-6350" algn="ctr">
                        <a:lnSpc>
                          <a:spcPct val="107000"/>
                        </a:lnSpc>
                        <a:spcAft>
                          <a:spcPts val="25"/>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3175" indent="-6350" algn="ctr">
                        <a:lnSpc>
                          <a:spcPct val="107000"/>
                        </a:lnSpc>
                        <a:spcAft>
                          <a:spcPts val="25"/>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67146"/>
                  </a:ext>
                </a:extLst>
              </a:tr>
              <a:tr h="538913">
                <a:tc>
                  <a:txBody>
                    <a:bodyPr/>
                    <a:lstStyle/>
                    <a:p>
                      <a:pPr marL="6350" marR="1270" indent="-6350" algn="ctr">
                        <a:lnSpc>
                          <a:spcPct val="107000"/>
                        </a:lnSpc>
                        <a:spcAft>
                          <a:spcPts val="25"/>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Duże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75" indent="-6350" algn="ctr">
                        <a:lnSpc>
                          <a:spcPct val="107000"/>
                        </a:lnSpc>
                        <a:spcAft>
                          <a:spcPts val="25"/>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3175" indent="-6350" algn="ctr">
                        <a:lnSpc>
                          <a:spcPct val="107000"/>
                        </a:lnSpc>
                        <a:spcAft>
                          <a:spcPts val="25"/>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604682"/>
                  </a:ext>
                </a:extLst>
              </a:tr>
              <a:tr h="538913">
                <a:tc>
                  <a:txBody>
                    <a:bodyPr/>
                    <a:lstStyle/>
                    <a:p>
                      <a:pPr marL="6350" marR="5715" indent="-6350" algn="ctr">
                        <a:lnSpc>
                          <a:spcPct val="107000"/>
                        </a:lnSpc>
                        <a:spcAft>
                          <a:spcPts val="25"/>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Suma </a:t>
                      </a:r>
                      <a:endParaRPr lang="pl-PL"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marR="3175" indent="-6350" algn="ctr">
                        <a:lnSpc>
                          <a:spcPct val="107000"/>
                        </a:lnSpc>
                        <a:spcAft>
                          <a:spcPts val="25"/>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endParaRPr lang="pl-PL"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75" indent="-6350" algn="ctr">
                        <a:lnSpc>
                          <a:spcPct val="107000"/>
                        </a:lnSpc>
                        <a:spcAft>
                          <a:spcPts val="25"/>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 </a:t>
                      </a:r>
                      <a:endParaRPr lang="pl-PL"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6368451"/>
                  </a:ext>
                </a:extLst>
              </a:tr>
            </a:tbl>
          </a:graphicData>
        </a:graphic>
      </p:graphicFrame>
      <p:sp>
        <p:nvSpPr>
          <p:cNvPr id="16" name="pole tekstowe 15">
            <a:extLst>
              <a:ext uri="{FF2B5EF4-FFF2-40B4-BE49-F238E27FC236}">
                <a16:creationId xmlns:a16="http://schemas.microsoft.com/office/drawing/2014/main" id="{856CDB9B-B13A-4EEC-A33E-4726D1E51B92}"/>
              </a:ext>
            </a:extLst>
          </p:cNvPr>
          <p:cNvSpPr txBox="1"/>
          <p:nvPr/>
        </p:nvSpPr>
        <p:spPr>
          <a:xfrm>
            <a:off x="637591" y="4785879"/>
            <a:ext cx="10916817" cy="1418786"/>
          </a:xfrm>
          <a:prstGeom prst="rect">
            <a:avLst/>
          </a:prstGeom>
          <a:noFill/>
        </p:spPr>
        <p:txBody>
          <a:bodyPr wrap="square">
            <a:spAutoFit/>
          </a:bodyPr>
          <a:lstStyle/>
          <a:p>
            <a:pPr marR="3175" algn="just" fontAlgn="base">
              <a:lnSpc>
                <a:spcPct val="103000"/>
              </a:lnSpc>
              <a:spcAft>
                <a:spcPts val="25"/>
              </a:spcAft>
              <a:buClr>
                <a:srgbClr val="000000"/>
              </a:buClr>
              <a:buSzPts val="1000"/>
            </a:pPr>
            <a:r>
              <a:rPr lang="en-US" sz="1400" dirty="0" err="1"/>
              <a:t>Oceny</a:t>
            </a:r>
            <a:r>
              <a:rPr lang="en-US" sz="1400" dirty="0"/>
              <a:t> </a:t>
            </a:r>
            <a:r>
              <a:rPr lang="en-US" sz="1400" dirty="0" err="1"/>
              <a:t>pokazują</a:t>
            </a:r>
            <a:r>
              <a:rPr lang="en-US" sz="1400" dirty="0"/>
              <a:t>, </a:t>
            </a:r>
            <a:r>
              <a:rPr lang="en-US" sz="1400" dirty="0" err="1"/>
              <a:t>że</a:t>
            </a:r>
            <a:r>
              <a:rPr lang="en-US" sz="1400" dirty="0"/>
              <a:t> </a:t>
            </a:r>
            <a:r>
              <a:rPr lang="en-US" sz="1400" dirty="0" err="1"/>
              <a:t>na</a:t>
            </a:r>
            <a:r>
              <a:rPr lang="en-US" sz="1400" dirty="0"/>
              <a:t> </a:t>
            </a:r>
            <a:r>
              <a:rPr lang="en-US" sz="1400" dirty="0" err="1"/>
              <a:t>stanowisku</a:t>
            </a:r>
            <a:r>
              <a:rPr lang="en-US" sz="1400" dirty="0"/>
              <a:t> </a:t>
            </a:r>
            <a:r>
              <a:rPr lang="en-US" sz="1400" dirty="0" err="1"/>
              <a:t>operatora</a:t>
            </a:r>
            <a:r>
              <a:rPr lang="en-US" sz="1400" dirty="0"/>
              <a:t> </a:t>
            </a:r>
            <a:r>
              <a:rPr lang="en-US" sz="1400" dirty="0" err="1"/>
              <a:t>maszyny</a:t>
            </a:r>
            <a:r>
              <a:rPr lang="en-US" sz="1400" dirty="0"/>
              <a:t> </a:t>
            </a:r>
            <a:r>
              <a:rPr lang="en-US" sz="1400" dirty="0" err="1"/>
              <a:t>występuje</a:t>
            </a:r>
            <a:r>
              <a:rPr lang="en-US" sz="1400" dirty="0"/>
              <a:t> 10% </a:t>
            </a:r>
            <a:r>
              <a:rPr lang="en-US" sz="1400" dirty="0" err="1"/>
              <a:t>zagrożeń</a:t>
            </a:r>
            <a:r>
              <a:rPr lang="en-US" sz="1400" dirty="0"/>
              <a:t>, </a:t>
            </a:r>
            <a:r>
              <a:rPr lang="en-US" sz="1400" dirty="0" err="1"/>
              <a:t>które</a:t>
            </a:r>
            <a:r>
              <a:rPr lang="en-US" sz="1400" dirty="0"/>
              <a:t> </a:t>
            </a:r>
            <a:r>
              <a:rPr lang="en-US" sz="1400" dirty="0" err="1"/>
              <a:t>wpisują</a:t>
            </a:r>
            <a:r>
              <a:rPr lang="en-US" sz="1400" dirty="0"/>
              <a:t> </a:t>
            </a:r>
            <a:r>
              <a:rPr lang="en-US" sz="1400" dirty="0" err="1"/>
              <a:t>się</a:t>
            </a:r>
            <a:r>
              <a:rPr lang="en-US" sz="1400" dirty="0"/>
              <a:t> w </a:t>
            </a:r>
            <a:r>
              <a:rPr lang="en-US" sz="1400" dirty="0" err="1"/>
              <a:t>poziom</a:t>
            </a:r>
            <a:r>
              <a:rPr lang="en-US" sz="1400" dirty="0"/>
              <a:t> </a:t>
            </a:r>
            <a:r>
              <a:rPr lang="en-US" sz="1400" dirty="0" err="1"/>
              <a:t>ryzyka</a:t>
            </a:r>
            <a:r>
              <a:rPr lang="en-US" sz="1400" dirty="0"/>
              <a:t> </a:t>
            </a:r>
            <a:r>
              <a:rPr lang="en-US" sz="1400" dirty="0" err="1"/>
              <a:t>wartościowanego</a:t>
            </a:r>
            <a:r>
              <a:rPr lang="en-US" sz="1400" dirty="0"/>
              <a:t> </a:t>
            </a:r>
            <a:r>
              <a:rPr lang="en-US" sz="1400" dirty="0" err="1"/>
              <a:t>jako</a:t>
            </a:r>
            <a:r>
              <a:rPr lang="en-US" sz="1400" dirty="0"/>
              <a:t> „</a:t>
            </a:r>
            <a:r>
              <a:rPr lang="en-US" sz="1400" dirty="0" err="1"/>
              <a:t>niedopuszczalne</a:t>
            </a:r>
            <a:r>
              <a:rPr lang="en-US" sz="1400" dirty="0"/>
              <a:t>”, </a:t>
            </a:r>
            <a:r>
              <a:rPr lang="en-US" sz="1400" dirty="0" err="1"/>
              <a:t>gdzie</a:t>
            </a:r>
            <a:r>
              <a:rPr lang="en-US" sz="1400" dirty="0"/>
              <a:t> </a:t>
            </a:r>
            <a:r>
              <a:rPr lang="en-US" sz="1400" dirty="0" err="1"/>
              <a:t>należy</a:t>
            </a:r>
            <a:r>
              <a:rPr lang="en-US" sz="1400" dirty="0"/>
              <a:t> </a:t>
            </a:r>
            <a:r>
              <a:rPr lang="en-US" sz="1400" dirty="0" err="1"/>
              <a:t>natychmiastowo</a:t>
            </a:r>
            <a:r>
              <a:rPr lang="en-US" sz="1400" dirty="0"/>
              <a:t> je </a:t>
            </a:r>
            <a:r>
              <a:rPr lang="en-US" sz="1400" dirty="0" err="1"/>
              <a:t>obniżyć</a:t>
            </a:r>
            <a:r>
              <a:rPr lang="en-US" sz="1400" dirty="0"/>
              <a:t>. Z </a:t>
            </a:r>
            <a:r>
              <a:rPr lang="en-US" sz="1400" dirty="0" err="1"/>
              <a:t>kolei</a:t>
            </a:r>
            <a:r>
              <a:rPr lang="en-US" sz="1400" dirty="0"/>
              <a:t> 90% </a:t>
            </a:r>
            <a:r>
              <a:rPr lang="en-US" sz="1400" dirty="0" err="1"/>
              <a:t>zagrożeń</a:t>
            </a:r>
            <a:r>
              <a:rPr lang="en-US" sz="1400" dirty="0"/>
              <a:t> </a:t>
            </a:r>
            <a:r>
              <a:rPr lang="en-US" sz="1400" dirty="0" err="1"/>
              <a:t>wg</a:t>
            </a:r>
            <a:r>
              <a:rPr lang="en-US" sz="1400" dirty="0"/>
              <a:t> </a:t>
            </a:r>
            <a:r>
              <a:rPr lang="en-US" sz="1400" dirty="0" err="1"/>
              <a:t>oceny</a:t>
            </a:r>
            <a:r>
              <a:rPr lang="en-US" sz="1400" dirty="0"/>
              <a:t> </a:t>
            </a:r>
            <a:r>
              <a:rPr lang="en-US" sz="1400" dirty="0" err="1"/>
              <a:t>ryzyka</a:t>
            </a:r>
            <a:r>
              <a:rPr lang="en-US" sz="1400" dirty="0"/>
              <a:t> to </a:t>
            </a:r>
            <a:r>
              <a:rPr lang="en-US" sz="1400" dirty="0" err="1"/>
              <a:t>ryzyko</a:t>
            </a:r>
            <a:r>
              <a:rPr lang="en-US" sz="1400" dirty="0"/>
              <a:t>, </a:t>
            </a:r>
            <a:r>
              <a:rPr lang="en-US" sz="1400" dirty="0" err="1"/>
              <a:t>które</a:t>
            </a:r>
            <a:r>
              <a:rPr lang="en-US" sz="1400" dirty="0"/>
              <a:t> </a:t>
            </a:r>
            <a:r>
              <a:rPr lang="en-US" sz="1400" dirty="0" err="1"/>
              <a:t>oszacować</a:t>
            </a:r>
            <a:r>
              <a:rPr lang="en-US" sz="1400" dirty="0"/>
              <a:t> </a:t>
            </a:r>
            <a:r>
              <a:rPr lang="en-US" sz="1400" dirty="0" err="1"/>
              <a:t>można</a:t>
            </a:r>
            <a:r>
              <a:rPr lang="en-US" sz="1400" dirty="0"/>
              <a:t> </a:t>
            </a:r>
            <a:r>
              <a:rPr lang="en-US" sz="1400" dirty="0" err="1"/>
              <a:t>jako</a:t>
            </a:r>
            <a:r>
              <a:rPr lang="en-US" sz="1400" dirty="0"/>
              <a:t> „</a:t>
            </a:r>
            <a:r>
              <a:rPr lang="en-US" sz="1400" dirty="0" err="1"/>
              <a:t>dopuszczalne</a:t>
            </a:r>
            <a:r>
              <a:rPr lang="en-US" sz="1400" dirty="0"/>
              <a:t>”. </a:t>
            </a:r>
            <a:r>
              <a:rPr lang="en-US" sz="1400" dirty="0" err="1"/>
              <a:t>Należy</a:t>
            </a:r>
            <a:r>
              <a:rPr lang="en-US" sz="1400" dirty="0"/>
              <a:t> </a:t>
            </a:r>
            <a:r>
              <a:rPr lang="en-US" sz="1400" dirty="0" err="1"/>
              <a:t>podjąć</a:t>
            </a:r>
            <a:r>
              <a:rPr lang="en-US" sz="1400" dirty="0"/>
              <a:t> </a:t>
            </a:r>
            <a:r>
              <a:rPr lang="en-US" sz="1400" dirty="0" err="1"/>
              <a:t>tutaj</a:t>
            </a:r>
            <a:r>
              <a:rPr lang="en-US" sz="1400" dirty="0"/>
              <a:t> </a:t>
            </a:r>
            <a:r>
              <a:rPr lang="en-US" sz="1400" dirty="0" err="1"/>
              <a:t>działania</a:t>
            </a:r>
            <a:r>
              <a:rPr lang="en-US" sz="1400" dirty="0"/>
              <a:t> </a:t>
            </a:r>
            <a:r>
              <a:rPr lang="en-US" sz="1400" dirty="0" err="1"/>
              <a:t>mające</a:t>
            </a:r>
            <a:r>
              <a:rPr lang="en-US" sz="1400" dirty="0"/>
              <a:t> </a:t>
            </a:r>
            <a:r>
              <a:rPr lang="en-US" sz="1400" dirty="0" err="1"/>
              <a:t>na</a:t>
            </a:r>
            <a:r>
              <a:rPr lang="en-US" sz="1400" dirty="0"/>
              <a:t> </a:t>
            </a:r>
            <a:r>
              <a:rPr lang="en-US" sz="1400" dirty="0" err="1"/>
              <a:t>celu</a:t>
            </a:r>
            <a:r>
              <a:rPr lang="en-US" sz="1400" dirty="0"/>
              <a:t> </a:t>
            </a:r>
            <a:r>
              <a:rPr lang="en-US" sz="1400" dirty="0" err="1"/>
              <a:t>przeprowadzenie</a:t>
            </a:r>
            <a:r>
              <a:rPr lang="en-US" sz="1400" dirty="0"/>
              <a:t> </a:t>
            </a:r>
            <a:r>
              <a:rPr lang="en-US" sz="1400" dirty="0" err="1"/>
              <a:t>kontroli</a:t>
            </a:r>
            <a:r>
              <a:rPr lang="en-US" sz="1400" dirty="0"/>
              <a:t> </a:t>
            </a:r>
            <a:r>
              <a:rPr lang="en-US" sz="1400" dirty="0" err="1"/>
              <a:t>procesu</a:t>
            </a:r>
            <a:r>
              <a:rPr lang="en-US" sz="1400" dirty="0"/>
              <a:t> </a:t>
            </a:r>
            <a:r>
              <a:rPr lang="en-US" sz="1400" dirty="0" err="1"/>
              <a:t>oraz</a:t>
            </a:r>
            <a:r>
              <a:rPr lang="en-US" sz="1400" dirty="0"/>
              <a:t> </a:t>
            </a:r>
            <a:r>
              <a:rPr lang="en-US" sz="1400" dirty="0" err="1"/>
              <a:t>wprowadzenie</a:t>
            </a:r>
            <a:r>
              <a:rPr lang="en-US" sz="1400" dirty="0"/>
              <a:t> </a:t>
            </a:r>
            <a:r>
              <a:rPr lang="en-US" sz="1400" dirty="0" err="1"/>
              <a:t>działań</a:t>
            </a:r>
            <a:r>
              <a:rPr lang="en-US" sz="1400" dirty="0"/>
              <a:t> </a:t>
            </a:r>
            <a:r>
              <a:rPr lang="en-US" sz="1400" dirty="0" err="1"/>
              <a:t>zmniejszających</a:t>
            </a:r>
            <a:r>
              <a:rPr lang="en-US" sz="1400" dirty="0"/>
              <a:t> </a:t>
            </a:r>
            <a:r>
              <a:rPr lang="en-US" sz="1400" dirty="0" err="1"/>
              <a:t>kategorię</a:t>
            </a:r>
            <a:r>
              <a:rPr lang="en-US" sz="1400" dirty="0"/>
              <a:t> </a:t>
            </a:r>
            <a:r>
              <a:rPr lang="en-US" sz="1400" dirty="0" err="1"/>
              <a:t>ryzyka</a:t>
            </a:r>
            <a:r>
              <a:rPr lang="en-US" sz="1400" dirty="0"/>
              <a:t> do </a:t>
            </a:r>
            <a:r>
              <a:rPr lang="en-US" sz="1400" dirty="0" err="1"/>
              <a:t>akceptowalnego</a:t>
            </a:r>
            <a:r>
              <a:rPr lang="en-US" sz="1400" dirty="0"/>
              <a:t>. </a:t>
            </a:r>
            <a:endParaRPr lang="pl-PL" sz="1400" dirty="0"/>
          </a:p>
          <a:p>
            <a:pPr marR="3175" algn="just" fontAlgn="base">
              <a:lnSpc>
                <a:spcPct val="103000"/>
              </a:lnSpc>
              <a:spcAft>
                <a:spcPts val="25"/>
              </a:spcAft>
              <a:buClr>
                <a:srgbClr val="000000"/>
              </a:buClr>
              <a:buSzPts val="1000"/>
            </a:pPr>
            <a:r>
              <a:rPr lang="en-US" sz="1400" dirty="0" err="1"/>
              <a:t>Poniżej</a:t>
            </a:r>
            <a:r>
              <a:rPr lang="en-US" sz="1400" dirty="0"/>
              <a:t> </a:t>
            </a:r>
            <a:r>
              <a:rPr lang="en-US" sz="1400" dirty="0" err="1"/>
              <a:t>przedstawione</a:t>
            </a:r>
            <a:r>
              <a:rPr lang="en-US" sz="1400" dirty="0"/>
              <a:t> </a:t>
            </a:r>
            <a:r>
              <a:rPr lang="en-US" sz="1400" dirty="0" err="1"/>
              <a:t>zostały</a:t>
            </a:r>
            <a:r>
              <a:rPr lang="en-US" sz="1400" dirty="0"/>
              <a:t> </a:t>
            </a:r>
            <a:r>
              <a:rPr lang="en-US" sz="1400" dirty="0" err="1"/>
              <a:t>propozycje</a:t>
            </a:r>
            <a:r>
              <a:rPr lang="en-US" sz="1400" dirty="0"/>
              <a:t> </a:t>
            </a:r>
            <a:r>
              <a:rPr lang="en-US" sz="1400" dirty="0" err="1"/>
              <a:t>działań</a:t>
            </a:r>
            <a:r>
              <a:rPr lang="en-US" sz="1400" dirty="0"/>
              <a:t> </a:t>
            </a:r>
            <a:r>
              <a:rPr lang="en-US" sz="1400" dirty="0" err="1"/>
              <a:t>zapobiegawczych</a:t>
            </a:r>
            <a:r>
              <a:rPr lang="en-US" sz="1400" dirty="0"/>
              <a:t> </a:t>
            </a:r>
            <a:r>
              <a:rPr lang="en-US" sz="1400" dirty="0" err="1"/>
              <a:t>i</a:t>
            </a:r>
            <a:r>
              <a:rPr lang="en-US" sz="1400" dirty="0"/>
              <a:t> </a:t>
            </a:r>
            <a:r>
              <a:rPr lang="en-US" sz="1400" dirty="0" err="1"/>
              <a:t>profilaktycznych</a:t>
            </a:r>
            <a:r>
              <a:rPr lang="en-US" sz="1400" dirty="0"/>
              <a:t> (tab.6.) </a:t>
            </a:r>
            <a:r>
              <a:rPr lang="en-US" sz="1400" dirty="0" err="1"/>
              <a:t>dla</a:t>
            </a:r>
            <a:r>
              <a:rPr lang="en-US" sz="1400" dirty="0"/>
              <a:t> </a:t>
            </a:r>
            <a:r>
              <a:rPr lang="en-US" sz="1400" dirty="0" err="1"/>
              <a:t>operatora</a:t>
            </a:r>
            <a:r>
              <a:rPr lang="en-US" sz="1400" dirty="0"/>
              <a:t> </a:t>
            </a:r>
            <a:r>
              <a:rPr lang="en-US" sz="1400" dirty="0" err="1"/>
              <a:t>traka</a:t>
            </a:r>
            <a:r>
              <a:rPr lang="en-US" sz="1400" dirty="0"/>
              <a:t> </a:t>
            </a:r>
            <a:r>
              <a:rPr lang="en-US" sz="1400" dirty="0" err="1"/>
              <a:t>taśmowego</a:t>
            </a:r>
            <a:r>
              <a:rPr lang="en-US" sz="1400" dirty="0"/>
              <a:t> </a:t>
            </a:r>
            <a:r>
              <a:rPr lang="en-US" sz="1400" dirty="0" err="1"/>
              <a:t>odpowiednio</a:t>
            </a:r>
            <a:r>
              <a:rPr lang="en-US" sz="1400" dirty="0"/>
              <a:t> </a:t>
            </a:r>
            <a:r>
              <a:rPr lang="en-US" sz="1400" dirty="0" err="1"/>
              <a:t>dla</a:t>
            </a:r>
            <a:r>
              <a:rPr lang="en-US" sz="1400" dirty="0"/>
              <a:t> </a:t>
            </a:r>
            <a:r>
              <a:rPr lang="en-US" sz="1400" dirty="0" err="1"/>
              <a:t>sporządzanej</a:t>
            </a:r>
            <a:r>
              <a:rPr lang="en-US" sz="1400" dirty="0"/>
              <a:t> </a:t>
            </a:r>
            <a:r>
              <a:rPr lang="en-US" sz="1400" dirty="0" err="1"/>
              <a:t>analizy</a:t>
            </a:r>
            <a:r>
              <a:rPr lang="en-US" sz="1400" dirty="0"/>
              <a:t> </a:t>
            </a:r>
            <a:r>
              <a:rPr lang="en-US" sz="1400" dirty="0" err="1"/>
              <a:t>i</a:t>
            </a:r>
            <a:r>
              <a:rPr lang="en-US" sz="1400" dirty="0"/>
              <a:t> </a:t>
            </a:r>
            <a:r>
              <a:rPr lang="en-US" sz="1400" dirty="0" err="1"/>
              <a:t>oceny</a:t>
            </a:r>
            <a:r>
              <a:rPr lang="en-US" sz="1400" dirty="0"/>
              <a:t> </a:t>
            </a:r>
            <a:r>
              <a:rPr lang="en-US" sz="1400" dirty="0" err="1"/>
              <a:t>ryzyka</a:t>
            </a:r>
            <a:r>
              <a:rPr lang="en-US" sz="1400" dirty="0"/>
              <a:t> </a:t>
            </a:r>
            <a:r>
              <a:rPr lang="en-US" sz="1400" dirty="0" err="1"/>
              <a:t>zawodowego</a:t>
            </a:r>
            <a:r>
              <a:rPr lang="en-US" sz="1400" dirty="0"/>
              <a:t>. </a:t>
            </a:r>
            <a:endParaRPr lang="pl-PL" sz="1400" dirty="0"/>
          </a:p>
        </p:txBody>
      </p:sp>
    </p:spTree>
    <p:extLst>
      <p:ext uri="{BB962C8B-B14F-4D97-AF65-F5344CB8AC3E}">
        <p14:creationId xmlns:p14="http://schemas.microsoft.com/office/powerpoint/2010/main" val="64423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9BD55383-9C97-40F5-9413-781FD181EF8A}"/>
              </a:ext>
            </a:extLst>
          </p:cNvPr>
          <p:cNvPicPr>
            <a:picLocks noChangeAspect="1"/>
          </p:cNvPicPr>
          <p:nvPr/>
        </p:nvPicPr>
        <p:blipFill>
          <a:blip r:embed="rId2"/>
          <a:stretch>
            <a:fillRect/>
          </a:stretch>
        </p:blipFill>
        <p:spPr>
          <a:xfrm>
            <a:off x="205201" y="0"/>
            <a:ext cx="12279158" cy="458788"/>
          </a:xfrm>
          <a:prstGeom prst="rect">
            <a:avLst/>
          </a:prstGeom>
        </p:spPr>
      </p:pic>
      <p:graphicFrame>
        <p:nvGraphicFramePr>
          <p:cNvPr id="10" name="Obiekt 9">
            <a:extLst>
              <a:ext uri="{FF2B5EF4-FFF2-40B4-BE49-F238E27FC236}">
                <a16:creationId xmlns:a16="http://schemas.microsoft.com/office/drawing/2014/main" id="{797BCCC3-C911-4B5D-B4C1-CF3BD7DFD80A}"/>
              </a:ext>
            </a:extLst>
          </p:cNvPr>
          <p:cNvGraphicFramePr>
            <a:graphicFrameLocks noChangeAspect="1"/>
          </p:cNvGraphicFramePr>
          <p:nvPr>
            <p:extLst>
              <p:ext uri="{D42A27DB-BD31-4B8C-83A1-F6EECF244321}">
                <p14:modId xmlns:p14="http://schemas.microsoft.com/office/powerpoint/2010/main" val="2785258385"/>
              </p:ext>
            </p:extLst>
          </p:nvPr>
        </p:nvGraphicFramePr>
        <p:xfrm>
          <a:off x="783771" y="662473"/>
          <a:ext cx="10627568" cy="5533054"/>
        </p:xfrm>
        <a:graphic>
          <a:graphicData uri="http://schemas.openxmlformats.org/presentationml/2006/ole">
            <mc:AlternateContent xmlns:mc="http://schemas.openxmlformats.org/markup-compatibility/2006">
              <mc:Choice xmlns:v="urn:schemas-microsoft-com:vml" Requires="v">
                <p:oleObj name="Document" r:id="rId3" imgW="4678770" imgH="5938366" progId="Word.Document.12">
                  <p:embed/>
                </p:oleObj>
              </mc:Choice>
              <mc:Fallback>
                <p:oleObj name="Document" r:id="rId3" imgW="4678770" imgH="5938366" progId="Word.Document.12">
                  <p:embed/>
                  <p:pic>
                    <p:nvPicPr>
                      <p:cNvPr id="0" name=""/>
                      <p:cNvPicPr/>
                      <p:nvPr/>
                    </p:nvPicPr>
                    <p:blipFill>
                      <a:blip r:embed="rId4"/>
                      <a:stretch>
                        <a:fillRect/>
                      </a:stretch>
                    </p:blipFill>
                    <p:spPr>
                      <a:xfrm>
                        <a:off x="783771" y="662473"/>
                        <a:ext cx="10627568" cy="5533054"/>
                      </a:xfrm>
                      <a:prstGeom prst="rect">
                        <a:avLst/>
                      </a:prstGeom>
                    </p:spPr>
                  </p:pic>
                </p:oleObj>
              </mc:Fallback>
            </mc:AlternateContent>
          </a:graphicData>
        </a:graphic>
      </p:graphicFrame>
    </p:spTree>
    <p:extLst>
      <p:ext uri="{BB962C8B-B14F-4D97-AF65-F5344CB8AC3E}">
        <p14:creationId xmlns:p14="http://schemas.microsoft.com/office/powerpoint/2010/main" val="49165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daty 5">
            <a:extLst>
              <a:ext uri="{FF2B5EF4-FFF2-40B4-BE49-F238E27FC236}">
                <a16:creationId xmlns:a16="http://schemas.microsoft.com/office/drawing/2014/main" id="{6BE99909-0B82-4F74-ABEF-15C81A706649}"/>
              </a:ext>
            </a:extLst>
          </p:cNvPr>
          <p:cNvSpPr>
            <a:spLocks noGrp="1"/>
          </p:cNvSpPr>
          <p:nvPr>
            <p:ph type="dt" sz="half" idx="10"/>
          </p:nvPr>
        </p:nvSpPr>
        <p:spPr/>
        <p:txBody>
          <a:bodyPr/>
          <a:lstStyle/>
          <a:p>
            <a:pPr rtl="0"/>
            <a:fld id="{10A30033-AB84-40A7-8465-81BAC5369DD8}" type="datetime1">
              <a:rPr lang="pl-PL" noProof="0" smtClean="0"/>
              <a:t>07.05.2021</a:t>
            </a:fld>
            <a:endParaRPr lang="pl-PL" noProof="0" dirty="0"/>
          </a:p>
        </p:txBody>
      </p:sp>
      <p:sp>
        <p:nvSpPr>
          <p:cNvPr id="7" name="Symbol zastępczy stopki 6">
            <a:extLst>
              <a:ext uri="{FF2B5EF4-FFF2-40B4-BE49-F238E27FC236}">
                <a16:creationId xmlns:a16="http://schemas.microsoft.com/office/drawing/2014/main" id="{BD6AFB47-6325-40EA-B675-B1D1C5479CE0}"/>
              </a:ext>
            </a:extLst>
          </p:cNvPr>
          <p:cNvSpPr>
            <a:spLocks noGrp="1"/>
          </p:cNvSpPr>
          <p:nvPr>
            <p:ph type="ftr" sz="quarter" idx="11"/>
          </p:nvPr>
        </p:nvSpPr>
        <p:spPr/>
        <p:txBody>
          <a:bodyPr/>
          <a:lstStyle/>
          <a:p>
            <a:pPr rtl="0"/>
            <a:r>
              <a:rPr lang="pl-PL" noProof="0"/>
              <a:t>Dodaj stopkę</a:t>
            </a:r>
            <a:endParaRPr lang="pl-PL" noProof="0" dirty="0"/>
          </a:p>
        </p:txBody>
      </p:sp>
      <p:sp>
        <p:nvSpPr>
          <p:cNvPr id="5" name="Symbol zastępczy numeru slajdu 4">
            <a:extLst>
              <a:ext uri="{FF2B5EF4-FFF2-40B4-BE49-F238E27FC236}">
                <a16:creationId xmlns:a16="http://schemas.microsoft.com/office/drawing/2014/main" id="{063B4BDE-9F4A-48CD-BE52-25BB85F500D8}"/>
              </a:ext>
            </a:extLst>
          </p:cNvPr>
          <p:cNvSpPr>
            <a:spLocks noGrp="1"/>
          </p:cNvSpPr>
          <p:nvPr>
            <p:ph type="sldNum" sz="quarter" idx="12"/>
          </p:nvPr>
        </p:nvSpPr>
        <p:spPr/>
        <p:txBody>
          <a:bodyPr/>
          <a:lstStyle/>
          <a:p>
            <a:pPr rtl="0"/>
            <a:fld id="{9CD8D479-8942-46E8-A226-A4E01F7A105C}" type="slidenum">
              <a:rPr lang="pl-PL" noProof="0" smtClean="0"/>
              <a:t>15</a:t>
            </a:fld>
            <a:endParaRPr lang="pl-PL" noProof="0" dirty="0"/>
          </a:p>
        </p:txBody>
      </p:sp>
      <p:sp>
        <p:nvSpPr>
          <p:cNvPr id="9" name="pole tekstowe 8">
            <a:extLst>
              <a:ext uri="{FF2B5EF4-FFF2-40B4-BE49-F238E27FC236}">
                <a16:creationId xmlns:a16="http://schemas.microsoft.com/office/drawing/2014/main" id="{CF96483B-A596-417E-A16C-8060D81BB089}"/>
              </a:ext>
            </a:extLst>
          </p:cNvPr>
          <p:cNvSpPr txBox="1"/>
          <p:nvPr/>
        </p:nvSpPr>
        <p:spPr>
          <a:xfrm>
            <a:off x="693575" y="1029186"/>
            <a:ext cx="10804849" cy="4939814"/>
          </a:xfrm>
          <a:prstGeom prst="rect">
            <a:avLst/>
          </a:prstGeom>
          <a:noFill/>
        </p:spPr>
        <p:txBody>
          <a:bodyPr wrap="square">
            <a:spAutoFit/>
          </a:bodyPr>
          <a:lstStyle/>
          <a:p>
            <a:r>
              <a:rPr lang="pl-PL" sz="1400" dirty="0"/>
              <a:t>	</a:t>
            </a:r>
            <a:r>
              <a:rPr lang="pl-PL" sz="3100" b="1" dirty="0">
                <a:solidFill>
                  <a:schemeClr val="accent1">
                    <a:lumMod val="75000"/>
                  </a:schemeClr>
                </a:solidFill>
                <a:latin typeface="+mj-lt"/>
                <a:ea typeface="+mj-ea"/>
                <a:cs typeface="+mj-cs"/>
              </a:rPr>
              <a:t>Podsumowanie </a:t>
            </a:r>
          </a:p>
          <a:p>
            <a:r>
              <a:rPr lang="pl-PL" sz="1400" dirty="0"/>
              <a:t> </a:t>
            </a:r>
          </a:p>
          <a:p>
            <a:r>
              <a:rPr lang="pl-PL" sz="1400" dirty="0"/>
              <a:t>Bezpieczeństwo pracownika na stanowisku pracy to najważniejszy cel, jaki powinno stawiać każde przedsiębiorstwo w obszarze bezpieczeństwa i higieny pracy. Nie ma nic bardziej cennego niż życie i zdrowie człowieka, o które obowiązek mamy dbać. Szczególnie wymagane jest to od pracodawców, którzy tworzą miejsca pracy, a wraz z nimi źródła niebezpieczeństw wynikających z jej specyfiki, czy też sposobu przebiegu procesu lub stosowanych metod, narzędzi i maszyn. Nie ma wątpliwości, co do tego, że każdy chce i powinien pracować w bezpiecznych warunkach, dlatego też do zadań zatrudniającego bądź kadry zarządzającej jest doprowadzenie do stanu stworzenia optymalnych warunków bezpieczeństwa na stanowisku pracy, poprzez identyfikację zagrożeń, a następnie ich redukcję do poziomu akceptowalnego bądź eliminację. Przeprowadzanie oceny ryzyka zawodowego zgodnie z wymogami przepisów prawa należy do podstawowych obowiązków pracodawcy w obszarze bezpieczeństwa i higieny pracy. </a:t>
            </a:r>
          </a:p>
          <a:p>
            <a:r>
              <a:rPr lang="pl-PL" sz="1400" dirty="0"/>
              <a:t>Operator traka taśmowego narażony jest na wszelkiego typu urazy czynnikami materialnymi, porażenia, zapylenie, hałas. Dochodzi do urazów odpryskami drewna, oddziałującymi w kierunku całego ciała. Ekspozycja na hałas niejednokrotnie doprowadza do zwyrodnień narządu słuchu. Punktami krytycznymi, gdzie należy reagować są zagrożenia prądem, ostrymi nieruchomymi i ruchomymi czynnikami materialnymi, hałasem i mikroklimatem. Do stosowanej profilaktyki należą głównie środki ochrony maszyn w postaci zabezpieczeń i osłon oraz środki ochrony indywidualnej: ochronniki słuchu, rękawice i odzież ochronno-robocza. Brak kwalifikacji i doświadczenia, pomijanie instrukcji obsługi maszyn, niestosowanie się do zaleceń instruktażowych są sytuacjami niedopuszczalnymi.  </a:t>
            </a:r>
          </a:p>
          <a:p>
            <a:r>
              <a:rPr lang="pl-PL" sz="1400" dirty="0"/>
              <a:t>Naturalną konsekwencją dokonania oceny  ryzyka  zawodowego  jest wdrożenie profilaktyki. Propozycje działań powinno się pogrupować w określone kategorie, a następnie kierować się zaproponowaną hierarchią podczas procesów pracy. Zestawienie porządku działań prezentuje się w następujący sposób: środki techniczne eliminujące u źródła zagrożenie, stosowanie środków ochrony zbiorowej, środki organizacyjne, użycie środków ochrony indywidualnej. Stosowanie środków profilaktycznych skupia w sobie zasady planowania, a następnie podejmowania działań korygujących lub zapobiegawczych, po to by zmniejszyć lub wyeliminować zagrożenia, a w efekcie ryzyko zawodowe. </a:t>
            </a:r>
          </a:p>
          <a:p>
            <a:r>
              <a:rPr lang="pl-PL" dirty="0"/>
              <a:t> </a:t>
            </a:r>
          </a:p>
        </p:txBody>
      </p:sp>
    </p:spTree>
    <p:extLst>
      <p:ext uri="{BB962C8B-B14F-4D97-AF65-F5344CB8AC3E}">
        <p14:creationId xmlns:p14="http://schemas.microsoft.com/office/powerpoint/2010/main" val="275521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96369095-EFD1-4B0B-8AEC-7876F1CE56E0}"/>
              </a:ext>
            </a:extLst>
          </p:cNvPr>
          <p:cNvSpPr>
            <a:spLocks noGrp="1"/>
          </p:cNvSpPr>
          <p:nvPr>
            <p:ph type="body" sz="half" idx="2"/>
          </p:nvPr>
        </p:nvSpPr>
        <p:spPr>
          <a:xfrm>
            <a:off x="810491" y="1364287"/>
            <a:ext cx="10557163" cy="2895986"/>
          </a:xfrm>
        </p:spPr>
        <p:txBody>
          <a:bodyPr>
            <a:normAutofit fontScale="25000" lnSpcReduction="20000"/>
          </a:bodyPr>
          <a:lstStyle/>
          <a:p>
            <a:r>
              <a:rPr lang="pl-PL" sz="9600" dirty="0"/>
              <a:t>Literatura </a:t>
            </a:r>
          </a:p>
          <a:p>
            <a:r>
              <a:rPr lang="pl-PL" dirty="0"/>
              <a:t> </a:t>
            </a:r>
          </a:p>
          <a:p>
            <a:pPr algn="l"/>
            <a:r>
              <a:rPr lang="pl-PL" sz="6400" dirty="0">
                <a:latin typeface="Corbel" panose="020B0503020204020204" pitchFamily="34" charset="0"/>
              </a:rPr>
              <a:t>1.	Augustyńska D., </a:t>
            </a:r>
            <a:r>
              <a:rPr lang="pl-PL" sz="6400" dirty="0" err="1">
                <a:latin typeface="Corbel" panose="020B0503020204020204" pitchFamily="34" charset="0"/>
              </a:rPr>
              <a:t>Pośniak</a:t>
            </a:r>
            <a:r>
              <a:rPr lang="pl-PL" sz="6400" dirty="0">
                <a:latin typeface="Corbel" panose="020B0503020204020204" pitchFamily="34" charset="0"/>
              </a:rPr>
              <a:t> M. (red.): Czynniki szkodliwe w środowisku pracy, wartości dopuszczalne 2010. CIOP-PIB. Warszawa 2010.  </a:t>
            </a:r>
          </a:p>
          <a:p>
            <a:pPr algn="l"/>
            <a:r>
              <a:rPr lang="pl-PL" sz="6400" dirty="0">
                <a:latin typeface="Corbel" panose="020B0503020204020204" pitchFamily="34" charset="0"/>
              </a:rPr>
              <a:t>2.	Bryła R.: Bezpieczeństwo i higiena pracy. Wydawnictwo </a:t>
            </a:r>
            <a:r>
              <a:rPr lang="pl-PL" sz="6400" dirty="0" err="1">
                <a:latin typeface="Corbel" panose="020B0503020204020204" pitchFamily="34" charset="0"/>
              </a:rPr>
              <a:t>Elamed</a:t>
            </a:r>
            <a:r>
              <a:rPr lang="pl-PL" sz="6400" dirty="0">
                <a:latin typeface="Corbel" panose="020B0503020204020204" pitchFamily="34" charset="0"/>
              </a:rPr>
              <a:t>. Katowice 2011. </a:t>
            </a:r>
          </a:p>
          <a:p>
            <a:pPr algn="l"/>
            <a:r>
              <a:rPr lang="pl-PL" sz="6400" dirty="0">
                <a:latin typeface="Corbel" panose="020B0503020204020204" pitchFamily="34" charset="0"/>
              </a:rPr>
              <a:t>3.	</a:t>
            </a:r>
            <a:r>
              <a:rPr lang="pl-PL" sz="6400" dirty="0" err="1">
                <a:latin typeface="Corbel" panose="020B0503020204020204" pitchFamily="34" charset="0"/>
              </a:rPr>
              <a:t>Legutko</a:t>
            </a:r>
            <a:r>
              <a:rPr lang="pl-PL" sz="6400" dirty="0">
                <a:latin typeface="Corbel" panose="020B0503020204020204" pitchFamily="34" charset="0"/>
              </a:rPr>
              <a:t> S.: Eksploatacja maszyn. Wydawnictwo Politechniki Poznańskiej. Poznań 2007. </a:t>
            </a:r>
          </a:p>
          <a:p>
            <a:pPr algn="l"/>
            <a:r>
              <a:rPr lang="pl-PL" sz="6400">
                <a:latin typeface="Corbel" panose="020B0503020204020204" pitchFamily="34" charset="0"/>
              </a:rPr>
              <a:t>4.</a:t>
            </a:r>
            <a:r>
              <a:rPr lang="pl-PL" sz="6400" dirty="0">
                <a:latin typeface="Corbel" panose="020B0503020204020204" pitchFamily="34" charset="0"/>
              </a:rPr>
              <a:t>	</a:t>
            </a:r>
            <a:r>
              <a:rPr lang="pl-PL" sz="6400" dirty="0" err="1">
                <a:latin typeface="Corbel" panose="020B0503020204020204" pitchFamily="34" charset="0"/>
              </a:rPr>
              <a:t>Uzarczyk</a:t>
            </a:r>
            <a:r>
              <a:rPr lang="pl-PL" sz="6400" dirty="0">
                <a:latin typeface="Corbel" panose="020B0503020204020204" pitchFamily="34" charset="0"/>
              </a:rPr>
              <a:t> A.: Ocena ryzyka zawodowego na stanowiskach narażonych na: czynniki szkodliwe, czynniki uciążliwe, zagrożenia wypadkowe. </a:t>
            </a:r>
            <a:r>
              <a:rPr lang="pl-PL" sz="6400" dirty="0" err="1">
                <a:latin typeface="Corbel" panose="020B0503020204020204" pitchFamily="34" charset="0"/>
              </a:rPr>
              <a:t>ODiDK</a:t>
            </a:r>
            <a:r>
              <a:rPr lang="pl-PL" sz="6400" dirty="0">
                <a:latin typeface="Corbel" panose="020B0503020204020204" pitchFamily="34" charset="0"/>
              </a:rPr>
              <a:t>. Gdańsk 2006 </a:t>
            </a:r>
          </a:p>
          <a:p>
            <a:r>
              <a:rPr lang="pl-PL" sz="6400" dirty="0">
                <a:latin typeface="Corbel" panose="020B0503020204020204" pitchFamily="34" charset="0"/>
              </a:rPr>
              <a:t> </a:t>
            </a:r>
          </a:p>
          <a:p>
            <a:endParaRPr lang="pl-PL" dirty="0"/>
          </a:p>
        </p:txBody>
      </p:sp>
      <p:sp>
        <p:nvSpPr>
          <p:cNvPr id="5" name="Symbol zastępczy daty 4">
            <a:extLst>
              <a:ext uri="{FF2B5EF4-FFF2-40B4-BE49-F238E27FC236}">
                <a16:creationId xmlns:a16="http://schemas.microsoft.com/office/drawing/2014/main" id="{62099A90-C358-4FBF-90C7-341F49CDB9F5}"/>
              </a:ext>
            </a:extLst>
          </p:cNvPr>
          <p:cNvSpPr>
            <a:spLocks noGrp="1"/>
          </p:cNvSpPr>
          <p:nvPr>
            <p:ph type="dt" sz="half" idx="10"/>
          </p:nvPr>
        </p:nvSpPr>
        <p:spPr/>
        <p:txBody>
          <a:bodyPr/>
          <a:lstStyle/>
          <a:p>
            <a:pPr rtl="0"/>
            <a:fld id="{10A30033-AB84-40A7-8465-81BAC5369DD8}" type="datetime1">
              <a:rPr lang="pl-PL" noProof="0" smtClean="0"/>
              <a:t>07.05.2021</a:t>
            </a:fld>
            <a:endParaRPr lang="pl-PL" noProof="0" dirty="0"/>
          </a:p>
        </p:txBody>
      </p:sp>
      <p:sp>
        <p:nvSpPr>
          <p:cNvPr id="6" name="Symbol zastępczy stopki 5">
            <a:extLst>
              <a:ext uri="{FF2B5EF4-FFF2-40B4-BE49-F238E27FC236}">
                <a16:creationId xmlns:a16="http://schemas.microsoft.com/office/drawing/2014/main" id="{B9A5BAE4-FA59-4486-A388-4981EC8F31B8}"/>
              </a:ext>
            </a:extLst>
          </p:cNvPr>
          <p:cNvSpPr>
            <a:spLocks noGrp="1"/>
          </p:cNvSpPr>
          <p:nvPr>
            <p:ph type="ftr" sz="quarter" idx="11"/>
          </p:nvPr>
        </p:nvSpPr>
        <p:spPr/>
        <p:txBody>
          <a:bodyPr/>
          <a:lstStyle/>
          <a:p>
            <a:pPr rtl="0"/>
            <a:r>
              <a:rPr lang="pl-PL" noProof="0"/>
              <a:t>Dodaj stopkę</a:t>
            </a:r>
            <a:endParaRPr lang="pl-PL" noProof="0" dirty="0"/>
          </a:p>
        </p:txBody>
      </p:sp>
      <p:sp>
        <p:nvSpPr>
          <p:cNvPr id="7" name="Symbol zastępczy numeru slajdu 6">
            <a:extLst>
              <a:ext uri="{FF2B5EF4-FFF2-40B4-BE49-F238E27FC236}">
                <a16:creationId xmlns:a16="http://schemas.microsoft.com/office/drawing/2014/main" id="{5630C6A1-464B-4569-A34C-2AE854725AA9}"/>
              </a:ext>
            </a:extLst>
          </p:cNvPr>
          <p:cNvSpPr>
            <a:spLocks noGrp="1"/>
          </p:cNvSpPr>
          <p:nvPr>
            <p:ph type="sldNum" sz="quarter" idx="12"/>
          </p:nvPr>
        </p:nvSpPr>
        <p:spPr/>
        <p:txBody>
          <a:bodyPr/>
          <a:lstStyle/>
          <a:p>
            <a:pPr rtl="0"/>
            <a:fld id="{9CD8D479-8942-46E8-A226-A4E01F7A105C}" type="slidenum">
              <a:rPr lang="pl-PL" noProof="0" smtClean="0"/>
              <a:t>16</a:t>
            </a:fld>
            <a:endParaRPr lang="pl-PL" noProof="0" dirty="0"/>
          </a:p>
        </p:txBody>
      </p:sp>
    </p:spTree>
    <p:extLst>
      <p:ext uri="{BB962C8B-B14F-4D97-AF65-F5344CB8AC3E}">
        <p14:creationId xmlns:p14="http://schemas.microsoft.com/office/powerpoint/2010/main" val="246420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4A62CC9D-98C2-4198-B2DE-0613E88FE1B0}"/>
              </a:ext>
            </a:extLst>
          </p:cNvPr>
          <p:cNvSpPr>
            <a:spLocks noGrp="1"/>
          </p:cNvSpPr>
          <p:nvPr>
            <p:ph type="body" sz="half" idx="2"/>
          </p:nvPr>
        </p:nvSpPr>
        <p:spPr>
          <a:xfrm>
            <a:off x="7308590" y="4290589"/>
            <a:ext cx="4155622" cy="1573701"/>
          </a:xfrm>
        </p:spPr>
        <p:txBody>
          <a:bodyPr>
            <a:normAutofit fontScale="85000" lnSpcReduction="10000"/>
          </a:bodyPr>
          <a:lstStyle/>
          <a:p>
            <a:r>
              <a:rPr lang="pl-PL" b="1" i="1" dirty="0" err="1">
                <a:solidFill>
                  <a:srgbClr val="00FE73"/>
                </a:solidFill>
              </a:rPr>
              <a:t>Oracowała</a:t>
            </a:r>
            <a:endParaRPr lang="pl-PL" b="1" i="1" dirty="0">
              <a:solidFill>
                <a:srgbClr val="00FE73"/>
              </a:solidFill>
            </a:endParaRPr>
          </a:p>
          <a:p>
            <a:r>
              <a:rPr lang="pl-PL" b="1" i="1" dirty="0">
                <a:solidFill>
                  <a:srgbClr val="002060"/>
                </a:solidFill>
              </a:rPr>
              <a:t>SPECTRA SZKOLENIA Katarzyna Stępień </a:t>
            </a:r>
          </a:p>
          <a:p>
            <a:r>
              <a:rPr lang="pl-PL" b="1" i="1" dirty="0">
                <a:solidFill>
                  <a:srgbClr val="00FE73"/>
                </a:solidFill>
              </a:rPr>
              <a:t>Specjalista ds. szkoleń</a:t>
            </a:r>
          </a:p>
          <a:p>
            <a:r>
              <a:rPr lang="pl-PL" b="1" i="1" dirty="0">
                <a:solidFill>
                  <a:srgbClr val="00FE73"/>
                </a:solidFill>
              </a:rPr>
              <a:t>Magdalena Czechowicz</a:t>
            </a:r>
          </a:p>
          <a:p>
            <a:endParaRPr lang="pl-PL" dirty="0"/>
          </a:p>
        </p:txBody>
      </p:sp>
    </p:spTree>
    <p:extLst>
      <p:ext uri="{BB962C8B-B14F-4D97-AF65-F5344CB8AC3E}">
        <p14:creationId xmlns:p14="http://schemas.microsoft.com/office/powerpoint/2010/main" val="123081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5017" y="727364"/>
            <a:ext cx="11055928" cy="1693342"/>
          </a:xfrm>
        </p:spPr>
        <p:txBody>
          <a:bodyPr rtlCol="0">
            <a:normAutofit/>
          </a:bodyPr>
          <a:lstStyle/>
          <a:p>
            <a:pPr rtl="0"/>
            <a:r>
              <a:rPr lang="pl-PL" sz="2000" b="1" dirty="0"/>
              <a:t>OCENA RYZYKA ZAWODOWEGO NA STANOWISKU  </a:t>
            </a:r>
            <a:br>
              <a:rPr lang="pl-PL" b="1" dirty="0"/>
            </a:br>
            <a:r>
              <a:rPr lang="pl-PL" sz="2000" b="1" dirty="0"/>
              <a:t>OPERATORA TRAKA TAŚMOWEGO W PROCESIE </a:t>
            </a:r>
            <a:br>
              <a:rPr lang="pl-PL" sz="2000" b="1" dirty="0"/>
            </a:br>
            <a:r>
              <a:rPr lang="pl-PL" sz="2000" b="1" dirty="0"/>
              <a:t>WYTWARZANIA DREWNIANYCH KONSTRUKCJI  </a:t>
            </a:r>
            <a:br>
              <a:rPr lang="pl-PL" sz="2000" b="1" dirty="0"/>
            </a:br>
            <a:r>
              <a:rPr lang="pl-PL" sz="2000" b="1" dirty="0"/>
              <a:t>WIĘŹBY DACHOWEJ </a:t>
            </a:r>
          </a:p>
        </p:txBody>
      </p:sp>
      <p:sp>
        <p:nvSpPr>
          <p:cNvPr id="5" name="Data — symbol zastępczy 4"/>
          <p:cNvSpPr>
            <a:spLocks noGrp="1"/>
          </p:cNvSpPr>
          <p:nvPr>
            <p:ph type="dt" sz="half" idx="10"/>
          </p:nvPr>
        </p:nvSpPr>
        <p:spPr/>
        <p:txBody>
          <a:bodyPr rtlCol="0"/>
          <a:lstStyle/>
          <a:p>
            <a:pPr rtl="0"/>
            <a:fld id="{D2832D26-1080-46B0-8B70-1FCD611B374E}" type="datetime1">
              <a:rPr lang="pl-PL" smtClean="0"/>
              <a:t>07.05.2021</a:t>
            </a:fld>
            <a:endParaRPr lang="pl-PL" dirty="0"/>
          </a:p>
        </p:txBody>
      </p:sp>
      <p:sp>
        <p:nvSpPr>
          <p:cNvPr id="6" name="Stopka — symbol zastępczy 5"/>
          <p:cNvSpPr>
            <a:spLocks noGrp="1"/>
          </p:cNvSpPr>
          <p:nvPr>
            <p:ph type="ftr" sz="quarter" idx="11"/>
          </p:nvPr>
        </p:nvSpPr>
        <p:spPr/>
        <p:txBody>
          <a:bodyPr rtlCol="0"/>
          <a:lstStyle/>
          <a:p>
            <a:pPr rtl="0"/>
            <a:r>
              <a:rPr lang="pl-PL" dirty="0"/>
              <a:t>Dodaj stopkę</a:t>
            </a:r>
          </a:p>
        </p:txBody>
      </p:sp>
      <p:sp>
        <p:nvSpPr>
          <p:cNvPr id="4" name="Numer slajdu — symbol zastępczy 3"/>
          <p:cNvSpPr>
            <a:spLocks noGrp="1"/>
          </p:cNvSpPr>
          <p:nvPr>
            <p:ph type="sldNum" sz="quarter" idx="12"/>
          </p:nvPr>
        </p:nvSpPr>
        <p:spPr/>
        <p:txBody>
          <a:bodyPr rtlCol="0"/>
          <a:lstStyle/>
          <a:p>
            <a:pPr rtl="0"/>
            <a:fld id="{9CD8D479-8942-46E8-A226-A4E01F7A105C}" type="slidenum">
              <a:rPr lang="pl-PL" smtClean="0"/>
              <a:t>2</a:t>
            </a:fld>
            <a:endParaRPr lang="pl-PL" dirty="0"/>
          </a:p>
        </p:txBody>
      </p:sp>
      <p:sp>
        <p:nvSpPr>
          <p:cNvPr id="10" name="pole tekstowe 9">
            <a:extLst>
              <a:ext uri="{FF2B5EF4-FFF2-40B4-BE49-F238E27FC236}">
                <a16:creationId xmlns:a16="http://schemas.microsoft.com/office/drawing/2014/main" id="{4146D0E3-4A03-48A5-94E2-4CD84102A620}"/>
              </a:ext>
            </a:extLst>
          </p:cNvPr>
          <p:cNvSpPr txBox="1"/>
          <p:nvPr/>
        </p:nvSpPr>
        <p:spPr>
          <a:xfrm>
            <a:off x="665017" y="2493249"/>
            <a:ext cx="10567556" cy="2585323"/>
          </a:xfrm>
          <a:prstGeom prst="rect">
            <a:avLst/>
          </a:prstGeom>
          <a:noFill/>
        </p:spPr>
        <p:txBody>
          <a:bodyPr wrap="square">
            <a:spAutoFit/>
          </a:bodyPr>
          <a:lstStyle/>
          <a:p>
            <a:r>
              <a:rPr lang="pl-PL" dirty="0"/>
              <a:t>Technika wytwarzania elementów konstrukcji więźby dachowej niesie za sobą szereg zagrożeń.  Bezpieczeństwo rozpatrywane w różnych aspektach dotyczy każdej działalności człowieka oraz gałęzi przemysłu. Ocena ryzyka zawodowego to badania oparte na szczegółowej analizie zagrożeń i oszacowaniu ryzyka zawodowego w środowisku pracy. Czynniki niebezpieczne, w tym zagrożenia mechaniczne występujące w procesie pracy, bez odpowiednich środków ochrony indywidualnej i zbiorowej oraz technicznych systemów zabezpieczeń negatywnie oddziaływają na zdrowie i życie pracowników </a:t>
            </a:r>
          </a:p>
          <a:p>
            <a:r>
              <a:rPr lang="pl-PL" dirty="0"/>
              <a:t> Dobór odpowiedniej metodyki oceny ryzyka zawodowego daje szansę na weryfikację zastosowanych środków zmniejszających, czy eliminujących zagrożenia . Najistotniejsze  w procesie analizy i oceny ryzyka jest ustalenie hierarchii zagrożeń oraz określenie środków korygujących i zapobiegawczych. </a:t>
            </a: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a:extLst>
              <a:ext uri="{FF2B5EF4-FFF2-40B4-BE49-F238E27FC236}">
                <a16:creationId xmlns:a16="http://schemas.microsoft.com/office/drawing/2014/main" id="{710F722C-D92E-4636-A815-ADC1B63891C5}"/>
              </a:ext>
            </a:extLst>
          </p:cNvPr>
          <p:cNvSpPr txBox="1"/>
          <p:nvPr/>
        </p:nvSpPr>
        <p:spPr>
          <a:xfrm>
            <a:off x="205200" y="213346"/>
            <a:ext cx="11986799" cy="1046440"/>
          </a:xfrm>
          <a:prstGeom prst="rect">
            <a:avLst/>
          </a:prstGeom>
          <a:noFill/>
        </p:spPr>
        <p:txBody>
          <a:bodyPr wrap="square">
            <a:spAutoFit/>
          </a:bodyPr>
          <a:lstStyle/>
          <a:p>
            <a:r>
              <a:rPr lang="pl-PL" sz="3100" b="1" dirty="0">
                <a:solidFill>
                  <a:schemeClr val="accent1">
                    <a:lumMod val="75000"/>
                  </a:schemeClr>
                </a:solidFill>
                <a:latin typeface="+mj-lt"/>
                <a:ea typeface="+mj-ea"/>
                <a:cs typeface="+mj-cs"/>
              </a:rPr>
              <a:t>Maszyny i urządzenia wykorzystywane w procesie produkcji konstrukcji więźby dachowej </a:t>
            </a:r>
          </a:p>
        </p:txBody>
      </p:sp>
      <p:sp>
        <p:nvSpPr>
          <p:cNvPr id="14" name="pole tekstowe 13">
            <a:extLst>
              <a:ext uri="{FF2B5EF4-FFF2-40B4-BE49-F238E27FC236}">
                <a16:creationId xmlns:a16="http://schemas.microsoft.com/office/drawing/2014/main" id="{71320910-CC3A-459E-A2F2-CBF2918E85D5}"/>
              </a:ext>
            </a:extLst>
          </p:cNvPr>
          <p:cNvSpPr txBox="1"/>
          <p:nvPr/>
        </p:nvSpPr>
        <p:spPr>
          <a:xfrm>
            <a:off x="737754" y="1371600"/>
            <a:ext cx="10681855" cy="1600438"/>
          </a:xfrm>
          <a:prstGeom prst="rect">
            <a:avLst/>
          </a:prstGeom>
          <a:noFill/>
        </p:spPr>
        <p:txBody>
          <a:bodyPr wrap="square">
            <a:spAutoFit/>
          </a:bodyPr>
          <a:lstStyle/>
          <a:p>
            <a:r>
              <a:rPr lang="pl-PL" sz="1400" dirty="0"/>
              <a:t>Użytkowanie maszyn i urządzeń ściśle wiążą się z pojęciem eksploatacji. Eksploatacja jest fazą, kiedy to obiekt techniczny wykonuje czynności, dla których został zaprojektowany [4]. Istotną rolę w użytkowaniu maszyn i urządzeń odgrywa człowiek. Czynnik ludzki jest niezbędny podczas uruchamiania maszyn i urządzeń, sterowania oraz kontrolowania ich pracy.  </a:t>
            </a:r>
          </a:p>
          <a:p>
            <a:r>
              <a:rPr lang="pl-PL" sz="1400" dirty="0"/>
              <a:t>Proces eksploatacji maszyn i urządzeń na który składają się takie działania, jak: użytkowanie, obsługiwanie, zasilanie i zarządzanie pozwala na zaspakajanie wszelkich potrzeb mających związek z potrzebami człowieka. Nie należy zapominać, że eksploatacja maszyn powinna być poprzedzona procesem bezpiecznego projektowania funkcji czynników produkcji, jak i samego projektowania i planowania procesu. Poniżej (tab. 1.) przedstawiono zestawienie maszyn i urządzeń wykorzystywanych w procesie produkcji więźby dachowej.  </a:t>
            </a:r>
          </a:p>
        </p:txBody>
      </p:sp>
      <p:pic>
        <p:nvPicPr>
          <p:cNvPr id="15" name="Obraz 14">
            <a:extLst>
              <a:ext uri="{FF2B5EF4-FFF2-40B4-BE49-F238E27FC236}">
                <a16:creationId xmlns:a16="http://schemas.microsoft.com/office/drawing/2014/main" id="{063EFA92-103E-45D6-B68B-DFC376B21AE1}"/>
              </a:ext>
            </a:extLst>
          </p:cNvPr>
          <p:cNvPicPr>
            <a:picLocks noChangeAspect="1"/>
          </p:cNvPicPr>
          <p:nvPr/>
        </p:nvPicPr>
        <p:blipFill>
          <a:blip r:embed="rId3"/>
          <a:stretch>
            <a:fillRect/>
          </a:stretch>
        </p:blipFill>
        <p:spPr>
          <a:xfrm>
            <a:off x="2108687" y="3156350"/>
            <a:ext cx="7805031" cy="2995067"/>
          </a:xfrm>
          <a:prstGeom prst="rect">
            <a:avLst/>
          </a:prstGeom>
        </p:spPr>
      </p:pic>
    </p:spTree>
    <p:extLst>
      <p:ext uri="{BB962C8B-B14F-4D97-AF65-F5344CB8AC3E}">
        <p14:creationId xmlns:p14="http://schemas.microsoft.com/office/powerpoint/2010/main" val="26326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7D302DEB-3755-4EAD-9C33-B6F226D38698}"/>
              </a:ext>
            </a:extLst>
          </p:cNvPr>
          <p:cNvSpPr txBox="1"/>
          <p:nvPr/>
        </p:nvSpPr>
        <p:spPr>
          <a:xfrm>
            <a:off x="644236" y="685800"/>
            <a:ext cx="10494819" cy="4832092"/>
          </a:xfrm>
          <a:prstGeom prst="rect">
            <a:avLst/>
          </a:prstGeom>
          <a:noFill/>
        </p:spPr>
        <p:txBody>
          <a:bodyPr wrap="square">
            <a:spAutoFit/>
          </a:bodyPr>
          <a:lstStyle/>
          <a:p>
            <a:r>
              <a:rPr lang="pl-PL" sz="1400" dirty="0"/>
              <a:t>Właściwości użytkowe maszyn i urządzeń stanowią wielkości mające na celu charakterystykę obiektu technicznego, natomiast wartości w postaci parametrów powinny mieścić się w obszarze tolerancji. Podstawowymi cechami maszyn w odniesieniu do właściwości użytkowych są przede wszystkim: </a:t>
            </a:r>
          </a:p>
          <a:p>
            <a:pPr marL="285750" indent="-285750">
              <a:buFont typeface="Wingdings" panose="05000000000000000000" pitchFamily="2" charset="2"/>
              <a:buChar char="ü"/>
            </a:pPr>
            <a:r>
              <a:rPr lang="pl-PL" sz="1400" dirty="0"/>
              <a:t>masa, </a:t>
            </a:r>
          </a:p>
          <a:p>
            <a:pPr marL="285750" indent="-285750">
              <a:buFont typeface="Wingdings" panose="05000000000000000000" pitchFamily="2" charset="2"/>
              <a:buChar char="ü"/>
            </a:pPr>
            <a:r>
              <a:rPr lang="pl-PL" sz="1400" dirty="0"/>
              <a:t>długość, </a:t>
            </a:r>
          </a:p>
          <a:p>
            <a:pPr marL="285750" indent="-285750">
              <a:buFont typeface="Wingdings" panose="05000000000000000000" pitchFamily="2" charset="2"/>
              <a:buChar char="ü"/>
            </a:pPr>
            <a:r>
              <a:rPr lang="pl-PL" sz="1400" dirty="0"/>
              <a:t>czas, </a:t>
            </a:r>
          </a:p>
          <a:p>
            <a:pPr marL="285750" indent="-285750">
              <a:buFont typeface="Wingdings" panose="05000000000000000000" pitchFamily="2" charset="2"/>
              <a:buChar char="ü"/>
            </a:pPr>
            <a:r>
              <a:rPr lang="pl-PL" sz="1400" dirty="0"/>
              <a:t>temperatura, </a:t>
            </a:r>
          </a:p>
          <a:p>
            <a:pPr marL="285750" indent="-285750">
              <a:buFont typeface="Wingdings" panose="05000000000000000000" pitchFamily="2" charset="2"/>
              <a:buChar char="ü"/>
            </a:pPr>
            <a:r>
              <a:rPr lang="pl-PL" sz="1400" dirty="0"/>
              <a:t>odporność na odkształcenie,  wytrzymałość na obciążenie,  trwałość. </a:t>
            </a:r>
          </a:p>
          <a:p>
            <a:r>
              <a:rPr lang="pl-PL" sz="1400" dirty="0"/>
              <a:t>Do najważniejszych parametrów maszyn i urządzeń uwzględnianych w ich charakterystyce należą: </a:t>
            </a:r>
          </a:p>
          <a:p>
            <a:pPr marL="285750" indent="-285750">
              <a:buFont typeface="Wingdings" panose="05000000000000000000" pitchFamily="2" charset="2"/>
              <a:buChar char="ü"/>
            </a:pPr>
            <a:r>
              <a:rPr lang="pl-PL" sz="1400" dirty="0"/>
              <a:t>wydajność, </a:t>
            </a:r>
          </a:p>
          <a:p>
            <a:pPr marL="285750" indent="-285750">
              <a:buFont typeface="Wingdings" panose="05000000000000000000" pitchFamily="2" charset="2"/>
              <a:buChar char="ü"/>
            </a:pPr>
            <a:r>
              <a:rPr lang="pl-PL" sz="1400" dirty="0"/>
              <a:t>zużycie energii, </a:t>
            </a:r>
          </a:p>
          <a:p>
            <a:pPr marL="285750" indent="-285750">
              <a:buFont typeface="Wingdings" panose="05000000000000000000" pitchFamily="2" charset="2"/>
              <a:buChar char="ü"/>
            </a:pPr>
            <a:r>
              <a:rPr lang="pl-PL" sz="1400" dirty="0"/>
              <a:t>czas pracy maszyny, </a:t>
            </a:r>
          </a:p>
          <a:p>
            <a:pPr marL="285750" indent="-285750">
              <a:buFont typeface="Wingdings" panose="05000000000000000000" pitchFamily="2" charset="2"/>
              <a:buChar char="ü"/>
            </a:pPr>
            <a:r>
              <a:rPr lang="pl-PL" sz="1400" dirty="0"/>
              <a:t>czas trwania przerw w eksploatacji. </a:t>
            </a:r>
          </a:p>
          <a:p>
            <a:r>
              <a:rPr lang="pl-PL" sz="1400" dirty="0"/>
              <a:t>Inne właściwości maszyn i urządzeń wyróżnić można,  dokonując podziału ze względu na cechy użytkowania. Wśród niech wyszczególnia się: </a:t>
            </a:r>
          </a:p>
          <a:p>
            <a:endParaRPr lang="pl-PL" sz="1400" dirty="0"/>
          </a:p>
          <a:p>
            <a:pPr marL="285750" indent="-285750">
              <a:buFont typeface="Wingdings" panose="05000000000000000000" pitchFamily="2" charset="2"/>
              <a:buChar char="ü"/>
            </a:pPr>
            <a:r>
              <a:rPr lang="pl-PL" sz="1400" dirty="0"/>
              <a:t>gotowość,</a:t>
            </a:r>
          </a:p>
          <a:p>
            <a:pPr marL="285750" indent="-285750">
              <a:buFont typeface="Wingdings" panose="05000000000000000000" pitchFamily="2" charset="2"/>
              <a:buChar char="ü"/>
            </a:pPr>
            <a:r>
              <a:rPr lang="pl-PL" sz="1400" dirty="0"/>
              <a:t> skuteczność działania, </a:t>
            </a:r>
          </a:p>
          <a:p>
            <a:pPr marL="285750" indent="-285750">
              <a:buFont typeface="Wingdings" panose="05000000000000000000" pitchFamily="2" charset="2"/>
              <a:buChar char="ü"/>
            </a:pPr>
            <a:r>
              <a:rPr lang="pl-PL" sz="1400" dirty="0"/>
              <a:t> zdolność do działania, </a:t>
            </a:r>
          </a:p>
          <a:p>
            <a:pPr marL="285750" indent="-285750">
              <a:buFont typeface="Wingdings" panose="05000000000000000000" pitchFamily="2" charset="2"/>
              <a:buChar char="ü"/>
            </a:pPr>
            <a:r>
              <a:rPr lang="pl-PL" sz="1400" dirty="0" err="1"/>
              <a:t>nieuszkadzalność</a:t>
            </a:r>
            <a:r>
              <a:rPr lang="pl-PL" sz="1400" dirty="0"/>
              <a:t>, </a:t>
            </a:r>
          </a:p>
          <a:p>
            <a:pPr marL="285750" indent="-285750">
              <a:buFont typeface="Wingdings" panose="05000000000000000000" pitchFamily="2" charset="2"/>
              <a:buChar char="ü"/>
            </a:pPr>
            <a:r>
              <a:rPr lang="pl-PL" sz="1400" dirty="0"/>
              <a:t>zdolność obsługi,</a:t>
            </a:r>
          </a:p>
          <a:p>
            <a:pPr marL="285750" indent="-285750">
              <a:buFont typeface="Wingdings" panose="05000000000000000000" pitchFamily="2" charset="2"/>
              <a:buChar char="ü"/>
            </a:pPr>
            <a:r>
              <a:rPr lang="pl-PL" sz="1400" dirty="0"/>
              <a:t>zapewnienie środków obsługi,</a:t>
            </a:r>
          </a:p>
          <a:p>
            <a:pPr marL="285750" indent="-285750">
              <a:buFont typeface="Wingdings" panose="05000000000000000000" pitchFamily="2" charset="2"/>
              <a:buChar char="ü"/>
            </a:pPr>
            <a:r>
              <a:rPr lang="pl-PL" sz="1400" dirty="0"/>
              <a:t>trwałość. </a:t>
            </a:r>
          </a:p>
        </p:txBody>
      </p:sp>
    </p:spTree>
    <p:extLst>
      <p:ext uri="{BB962C8B-B14F-4D97-AF65-F5344CB8AC3E}">
        <p14:creationId xmlns:p14="http://schemas.microsoft.com/office/powerpoint/2010/main" val="12907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ole tekstowe 12">
            <a:extLst>
              <a:ext uri="{FF2B5EF4-FFF2-40B4-BE49-F238E27FC236}">
                <a16:creationId xmlns:a16="http://schemas.microsoft.com/office/drawing/2014/main" id="{805AACBB-08EC-4667-A77F-D0A6B9138F3B}"/>
              </a:ext>
            </a:extLst>
          </p:cNvPr>
          <p:cNvSpPr txBox="1"/>
          <p:nvPr/>
        </p:nvSpPr>
        <p:spPr>
          <a:xfrm>
            <a:off x="696190" y="633844"/>
            <a:ext cx="10609119" cy="5078313"/>
          </a:xfrm>
          <a:prstGeom prst="rect">
            <a:avLst/>
          </a:prstGeom>
          <a:noFill/>
        </p:spPr>
        <p:txBody>
          <a:bodyPr wrap="square">
            <a:spAutoFit/>
          </a:bodyPr>
          <a:lstStyle/>
          <a:p>
            <a:r>
              <a:rPr lang="pl-PL" sz="1400" dirty="0"/>
              <a:t>Proces użytkowania powoduje, że części oraz zespoły robocze ulegają zużywaniu. Utrzymanie prawidłowego funkcjonowania maszyn i urządzeń powinno uwzględniać proces konserwacji i remont obiektów. W celu ukazania tej problematyki pomocne są mierniki wykazujące ilość wykonanej pracy, są to między innymi: intensywność pracy, intensywność użytkowania, resurs. Istotne jest dokonywanie analiz użytkowania maszyn wykorzystując ocenę prawidłowości użytkowania. Niezbędne jest określenie kryteriów jakimi należy kierować się przy ocenie, a dotykać one mogą trzech płaszczyzn: technicznej, ekonomicznej oraz uwzględniającej warunki bezpieczeństwa.  </a:t>
            </a:r>
          </a:p>
          <a:p>
            <a:r>
              <a:rPr lang="pl-PL" sz="1400" dirty="0"/>
              <a:t>Eksploatowane podczas czynności roboczych maszyny i urządzenia robocze na terenie zakładu, czy miejsca wykonywania prac, muszą spełniać określone wymagania,  a w sytuacji kiedy ich nie spełniają, pracodawca obowiązany jest odpowiednio je wyposażyć w brakujące zabezpieczenia. Obowiązek dotyczy również sytuacji zamontowania prawidłowych zabezpieczeń, jeśli uzależniają to warunki środowiska pracy, czy lokalizacji danej maszyny. Istotne jest, że obowiązek zabezpieczenia dotyczy zarówno obiektów technicznych będących już w użytkowaniu, jak również nowych pozostających  w przygotowaniu do rozruchu. Pracodawca musi zadbać by maszyny znajdowały się w jak najlepszym stanie oraz były zabezpieczone zgodnie z wymaganiami przez pełny okres czasu eksploatacji.  </a:t>
            </a:r>
          </a:p>
          <a:p>
            <a:r>
              <a:rPr lang="pl-PL" sz="1400" dirty="0"/>
              <a:t> 	Wśród 	systemów 	zabezpieczeń 	występujących 	w 	analizowanych 	maszynach  </a:t>
            </a:r>
          </a:p>
          <a:p>
            <a:r>
              <a:rPr lang="pl-PL" sz="1400" dirty="0"/>
              <a:t>i urządzeniach biorących udział w procesie produkcji i montażu więźby dachowej wyróżnić można urządzenia zabezpieczające i osłony. Urządzenia, które chronią przed przypadkowym, niekontrolowanym włączeniem mechanizmów posiadają zazwyczaj prostą budowę. Ich konstrukcja jest uzależniona od rodzaju maszyny, jej budowy oraz sposobu użytkowania mechanizmów włączających. Występujące podczas użytkowania maszyn  i urządzeń osłony, zabezpieczenia maszyn i mechanizmów dzielą się na: </a:t>
            </a:r>
          </a:p>
          <a:p>
            <a:pPr marL="285750" indent="-285750">
              <a:buFont typeface="Wingdings" panose="05000000000000000000" pitchFamily="2" charset="2"/>
              <a:buChar char="ü"/>
            </a:pPr>
            <a:r>
              <a:rPr lang="pl-PL" sz="1400" dirty="0"/>
              <a:t>osłony nastawne </a:t>
            </a:r>
          </a:p>
          <a:p>
            <a:pPr marL="285750" indent="-285750">
              <a:buFont typeface="Wingdings" panose="05000000000000000000" pitchFamily="2" charset="2"/>
              <a:buChar char="ü"/>
            </a:pPr>
            <a:r>
              <a:rPr lang="pl-PL" sz="1400" dirty="0"/>
              <a:t>osłony stałe, </a:t>
            </a:r>
          </a:p>
          <a:p>
            <a:pPr marL="285750" indent="-285750">
              <a:buFont typeface="Wingdings" panose="05000000000000000000" pitchFamily="2" charset="2"/>
              <a:buChar char="ü"/>
            </a:pPr>
            <a:r>
              <a:rPr lang="pl-PL" sz="1400" dirty="0"/>
              <a:t>osłony i zabezpieczenia blokujące </a:t>
            </a:r>
          </a:p>
          <a:p>
            <a:pPr marL="285750" indent="-285750">
              <a:buFont typeface="Wingdings" panose="05000000000000000000" pitchFamily="2" charset="2"/>
              <a:buChar char="ü"/>
            </a:pPr>
            <a:r>
              <a:rPr lang="pl-PL" sz="1400" dirty="0"/>
              <a:t>osłony automatycznie działające, </a:t>
            </a:r>
          </a:p>
          <a:p>
            <a:pPr marL="285750" indent="-285750">
              <a:buFont typeface="Wingdings" panose="05000000000000000000" pitchFamily="2" charset="2"/>
              <a:buChar char="ü"/>
            </a:pPr>
            <a:r>
              <a:rPr lang="pl-PL" sz="1400" dirty="0"/>
              <a:t>urządzenia chroniące przed przypadkowym włączeniem mechanizmów,</a:t>
            </a:r>
          </a:p>
          <a:p>
            <a:pPr marL="285750" indent="-285750">
              <a:buFont typeface="Wingdings" panose="05000000000000000000" pitchFamily="2" charset="2"/>
              <a:buChar char="ü"/>
            </a:pPr>
            <a:r>
              <a:rPr lang="pl-PL" sz="1400" dirty="0"/>
              <a:t> urządzenia wyłączające, </a:t>
            </a:r>
          </a:p>
          <a:p>
            <a:pPr marL="285750" indent="-285750">
              <a:buFont typeface="Wingdings" panose="05000000000000000000" pitchFamily="2" charset="2"/>
              <a:buChar char="ü"/>
            </a:pPr>
            <a:r>
              <a:rPr lang="pl-PL" sz="1600" dirty="0"/>
              <a:t>awaryjny STOP. </a:t>
            </a:r>
          </a:p>
        </p:txBody>
      </p:sp>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5FAC184D-3093-4252-9382-4DB0898598E2}"/>
              </a:ext>
            </a:extLst>
          </p:cNvPr>
          <p:cNvSpPr txBox="1"/>
          <p:nvPr/>
        </p:nvSpPr>
        <p:spPr>
          <a:xfrm>
            <a:off x="557645" y="716973"/>
            <a:ext cx="10893137" cy="5078313"/>
          </a:xfrm>
          <a:prstGeom prst="rect">
            <a:avLst/>
          </a:prstGeom>
          <a:noFill/>
        </p:spPr>
        <p:txBody>
          <a:bodyPr wrap="square">
            <a:spAutoFit/>
          </a:bodyPr>
          <a:lstStyle/>
          <a:p>
            <a:r>
              <a:rPr lang="pl-PL" sz="1200" dirty="0"/>
              <a:t> Osłony stałe używa się do ochrony ruchomych elementów maszyn. Stanowią one również zabezpieczenie przeciw odpryskom wiórów, np. podczas cięcia drewna. Osłony zbudowane są z blachy pełnej albo dziurkowanej, ale także z struktury siatki drucianej, surowców sztucznych. W czynnościach, w których potrzebna jest obserwacja ruchów roboczych maszyny, osłony wykonywane są z przeźroczystego materiału. Osłony posiadają gładką fakturę z delikatnie zaokrąglonymi krawędziami. Osłony nastawne znajdują wykorzystanie przy zabezpieczeniu narzędzi. Mocowane są z wykorzystaniem wsporników dających możliwość dowolnego ustawienia, uzależniając tym samym je od określonych potrzeb np. wielkości narzędzia, kształtu materiału obrabianego, charakteru czynności. Osłony działające samoczynnie zastosowane są przy obrabiarkach do drewna, szczególnie maszynach o dużych gabarytach, narażających na duże zagrożenie wypadkowe, np. trakach. Ich głównym celem jest osłonięcie kończyn, szczególnie górnych przed bezpośrednim kontaktem z ruchomymi elementami konstrukcyjnymi maszyn, czy narzędzi.  Zabezpieczenie operatora przed zranieniem przez obracające się elementy maszyny, stanowią odpowiednie osłony wszystkich ruchomych ogniw maszyn oraz obrabiarek wyłączając mechanizmy służące do utwierdzenia obrabianych przedmiotów. Osłony są wystarczająco pewne, ale i wytrzymałe. Składniki takie jak: silniki, wały, koła zębate, przekładnie prasowe, koła zamachowe, mechanizmy przekładniowe posiadają stałe obudowy. Konstrukcja maszyn jest zaplanowana w taki sposób by poza elementami roboczymi, czy sterującymi na zewnątrz nie znajdowały się inne elementy ruchome  w czasie ich pracy.   </a:t>
            </a:r>
          </a:p>
          <a:p>
            <a:r>
              <a:rPr lang="pl-PL" sz="1200" dirty="0"/>
              <a:t> Obrabiarki starszego typu, które stanowią wyposażenie zakładu wyposaża się w odpowiednie osłony metalowe osłaniające niekontrolowany styk z  układem napędowym lub elementem przekładni. Niedopuszczalne jest użytkowanie maszyn bez osłon, nie należy ich demontować, uruchamiać maszyn przy ich braku na odpowiednim miejscu. Stosowane są także określone urządzenia blokujące działające na zasadzie automatycznego wyłączenia silnika w momencie zdjęcia osłon. Elementu  nie można na stałe oddzielić  z konieczności wymaganej dostępności w czasie czynności roboczych. Nie mniej jednak wszystkie możliwe fragmenty maszyny są odizolowane wykorzystując osłony zdejmowane albo odchylane. Stosuje się także urządzenia blokujące przy osłonach zdejmowanych  w celu unieruchomienia przy braku osłony. </a:t>
            </a:r>
          </a:p>
          <a:p>
            <a:r>
              <a:rPr lang="pl-PL" sz="1200" dirty="0"/>
              <a:t> 	Ważnym elementem zabezpieczającym przy maszynach jest awaryjny wyłącznik STOP. </a:t>
            </a:r>
          </a:p>
          <a:p>
            <a:r>
              <a:rPr lang="pl-PL" sz="1200" dirty="0"/>
              <a:t>Konstrukcja odpowiada specyfice maszyny, z którą współpracuje oraz otoczeniu pracy.  W maszynach występują wyłączniki, które są włączane przyciskiem oraz nieosłoniętym pedałem. Urządzenie awaryjne STOP jest samozatrzaskujące. W celu przywrócenia standardowych czynności obiektu technicznego należy doprowadzić zespół sterowniczy STOP do poziomu wyjściowego, a następnie dokonać zresetowania. Resetowanie odbywa się ręcznie i nie daje efektu do ponownego uruchomienia maszyny.  Konstrukcja  i właściwości użytkowe maszyny posiadają dwie kategorie funkcji zatrzymywania. Zależnie od konstrukcji oraz funkcji maszyn, a także charakteru elementów zatrzymywanych, stosowane są dwie kategorie funkcji zatrzymywania awaryjnego (kategoria 0 i kategoria 1), zgodnie z normą „PN-EN ISO 13850:2006 Bezpieczeństwo maszyn. Stop awaryjny. Zasady projektowania” STOP awaryjny działa w sposób prewencyjny, operator dokonując decyzji jego użycia, nie musi uważać na skutki związane z tą decyzją (strefa robocza, czas zatrzymania). Awaryjne zatrzymanie nie może jednak zastępować podstawowego wyposażenia w środki ochrony. Element STOP stanowi nadrzędny sygnał sterujący, umieszczony na pulpicie. Zatrzymanie awaryjne posiada aspekty funkcjonalne i konstrukcyjne zgodne z wymaganiami bezpieczeństwa użytkowania. Proces uruchamiania i zatrzymywania zalicza się do krytycznych momentów podczas użytkowania maszyn, dlatego też zatrzymanie awaryjne i powrót do funkcji roboczych maszyny to bardzo istotne czynniki w aspekcie bezpieczeństwa. Łamanie zasad doprowadza często do tragicznych w skutkach sytuacji wypadkowych. Mimo, że urządzenia awaryjnego zatrzymania pełnią funkcję często ostatecznej ochrony przed urazem, należą do grupy dodatkowych środków ostrożności. </a:t>
            </a:r>
          </a:p>
        </p:txBody>
      </p:sp>
    </p:spTree>
    <p:extLst>
      <p:ext uri="{BB962C8B-B14F-4D97-AF65-F5344CB8AC3E}">
        <p14:creationId xmlns:p14="http://schemas.microsoft.com/office/powerpoint/2010/main" val="13322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3845" y="102637"/>
            <a:ext cx="12078155" cy="919065"/>
          </a:xfrm>
        </p:spPr>
        <p:txBody>
          <a:bodyPr rtlCol="0">
            <a:normAutofit/>
          </a:bodyPr>
          <a:lstStyle/>
          <a:p>
            <a:pPr rtl="0"/>
            <a:r>
              <a:rPr lang="pl-PL" dirty="0"/>
              <a:t>Identyfikacja zagrożeń i oceny ryzyka zawodowego na stanowisku operatora traka taśmowego </a:t>
            </a:r>
          </a:p>
        </p:txBody>
      </p:sp>
      <p:sp>
        <p:nvSpPr>
          <p:cNvPr id="9" name="pole tekstowe 8">
            <a:extLst>
              <a:ext uri="{FF2B5EF4-FFF2-40B4-BE49-F238E27FC236}">
                <a16:creationId xmlns:a16="http://schemas.microsoft.com/office/drawing/2014/main" id="{96464528-206F-4F6A-9439-5BB8F53B4D85}"/>
              </a:ext>
            </a:extLst>
          </p:cNvPr>
          <p:cNvSpPr txBox="1"/>
          <p:nvPr/>
        </p:nvSpPr>
        <p:spPr>
          <a:xfrm>
            <a:off x="841664" y="946886"/>
            <a:ext cx="10629900" cy="1754326"/>
          </a:xfrm>
          <a:prstGeom prst="rect">
            <a:avLst/>
          </a:prstGeom>
          <a:noFill/>
        </p:spPr>
        <p:txBody>
          <a:bodyPr wrap="square">
            <a:spAutoFit/>
          </a:bodyPr>
          <a:lstStyle/>
          <a:p>
            <a:r>
              <a:rPr lang="pl-PL" sz="1200" dirty="0"/>
              <a:t>Identyfikacja zagrożeń to jeden z najistotniejszych etapów ku osiągnięciu prawidłowego oszacowania ryzyka zawodowego na stanowisku pracy. </a:t>
            </a:r>
          </a:p>
          <a:p>
            <a:r>
              <a:rPr lang="pl-PL" sz="1200" dirty="0"/>
              <a:t>Pracownik na stanowisku operatora traka taśmowego wykonuje czynności cięcia drewna. Miejscem wykonywania czynności jest tartak. Środowisko wykonywanych czynności charakteryzuje specyficzna infrastruktura oraz duże narażenie na szereg czynników niebezpiecznych i szkodliwych, między innymi praca w natężonym hałasie ciągłym oraz duży stopień zapylenia. Czynności operatora polegają w głównej mierze na oględzinach materiału ustawianego do cięcia, ustawieniu właściwych parametrów cięcia, cięcie pionowe drewna, pomiary otrzymanych elementów. Praca realizowana jest w systemie jednozmianowym w wymiarze ośmiogodzinnym. Operator musi posiadać odpowiednio udokumentowane szkolenie w zakresie obsługi maszyny oraz doświadczenie zawodowe. </a:t>
            </a:r>
          </a:p>
          <a:p>
            <a:r>
              <a:rPr lang="pl-PL" sz="1200" dirty="0"/>
              <a:t> Poprawność i rzetelność zidentyfikowania zagrożeń rzutuje na kolejne etapy oceny ryzyka następujące w przyszłych działaniach. Prawidłowe wykazanie zagrożeń poprzedzone powinno być zrealizowaniem narzędzia w postaci Listy Kontrolnej (tab. 2), dzięki której można mieć gwarancję wskazania szczegółowej listy czynników niebezpiecznych, szkodliwych, uciążliwych nie pomijając nawet najmniej istotnych</a:t>
            </a:r>
          </a:p>
        </p:txBody>
      </p:sp>
      <p:sp>
        <p:nvSpPr>
          <p:cNvPr id="13" name="pole tekstowe 12">
            <a:extLst>
              <a:ext uri="{FF2B5EF4-FFF2-40B4-BE49-F238E27FC236}">
                <a16:creationId xmlns:a16="http://schemas.microsoft.com/office/drawing/2014/main" id="{54A96803-123C-46F7-82F3-1069BE35E480}"/>
              </a:ext>
            </a:extLst>
          </p:cNvPr>
          <p:cNvSpPr txBox="1"/>
          <p:nvPr/>
        </p:nvSpPr>
        <p:spPr>
          <a:xfrm>
            <a:off x="3611773" y="2839711"/>
            <a:ext cx="4968453" cy="276999"/>
          </a:xfrm>
          <a:prstGeom prst="rect">
            <a:avLst/>
          </a:prstGeom>
          <a:noFill/>
        </p:spPr>
        <p:txBody>
          <a:bodyPr wrap="square">
            <a:spAutoFit/>
          </a:bodyPr>
          <a:lstStyle>
            <a:defPPr rtl="0">
              <a:defRPr lang="pl-pl"/>
            </a:defPPr>
            <a:lvl1pPr>
              <a:defRPr sz="1200"/>
            </a:lvl1pPr>
          </a:lstStyle>
          <a:p>
            <a:r>
              <a:rPr lang="pl-PL" b="1" dirty="0"/>
              <a:t>Tabela 2. Lista Kontrolna dla stanowiska operatora traka taśmowego </a:t>
            </a:r>
          </a:p>
        </p:txBody>
      </p:sp>
      <p:pic>
        <p:nvPicPr>
          <p:cNvPr id="17" name="Obraz 16">
            <a:extLst>
              <a:ext uri="{FF2B5EF4-FFF2-40B4-BE49-F238E27FC236}">
                <a16:creationId xmlns:a16="http://schemas.microsoft.com/office/drawing/2014/main" id="{7E7E9C52-FD1B-417C-A9DF-4F842D1DF1C9}"/>
              </a:ext>
            </a:extLst>
          </p:cNvPr>
          <p:cNvPicPr>
            <a:picLocks noChangeAspect="1"/>
          </p:cNvPicPr>
          <p:nvPr/>
        </p:nvPicPr>
        <p:blipFill>
          <a:blip r:embed="rId3"/>
          <a:stretch>
            <a:fillRect/>
          </a:stretch>
        </p:blipFill>
        <p:spPr>
          <a:xfrm>
            <a:off x="2288243" y="3255209"/>
            <a:ext cx="6291983" cy="2952000"/>
          </a:xfrm>
          <a:prstGeom prst="rect">
            <a:avLst/>
          </a:prstGeom>
        </p:spPr>
      </p:pic>
    </p:spTree>
    <p:extLst>
      <p:ext uri="{BB962C8B-B14F-4D97-AF65-F5344CB8AC3E}">
        <p14:creationId xmlns:p14="http://schemas.microsoft.com/office/powerpoint/2010/main" val="39711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0F81E186-E866-46EF-9DEB-1FAF7074E904}"/>
              </a:ext>
            </a:extLst>
          </p:cNvPr>
          <p:cNvPicPr>
            <a:picLocks noChangeAspect="1"/>
          </p:cNvPicPr>
          <p:nvPr/>
        </p:nvPicPr>
        <p:blipFill>
          <a:blip r:embed="rId3"/>
          <a:stretch>
            <a:fillRect/>
          </a:stretch>
        </p:blipFill>
        <p:spPr>
          <a:xfrm>
            <a:off x="1132609" y="691899"/>
            <a:ext cx="9226186" cy="5491100"/>
          </a:xfrm>
          <a:prstGeom prst="rect">
            <a:avLst/>
          </a:prstGeom>
        </p:spPr>
      </p:pic>
    </p:spTree>
    <p:extLst>
      <p:ext uri="{BB962C8B-B14F-4D97-AF65-F5344CB8AC3E}">
        <p14:creationId xmlns:p14="http://schemas.microsoft.com/office/powerpoint/2010/main" val="144566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947DA5A9-22ED-413D-89FC-BCDB1F33CBF6}"/>
              </a:ext>
            </a:extLst>
          </p:cNvPr>
          <p:cNvPicPr>
            <a:picLocks noChangeAspect="1"/>
          </p:cNvPicPr>
          <p:nvPr/>
        </p:nvPicPr>
        <p:blipFill>
          <a:blip r:embed="rId2"/>
          <a:stretch>
            <a:fillRect/>
          </a:stretch>
        </p:blipFill>
        <p:spPr>
          <a:xfrm>
            <a:off x="1096365" y="696189"/>
            <a:ext cx="8499040" cy="5436000"/>
          </a:xfrm>
          <a:prstGeom prst="rect">
            <a:avLst/>
          </a:prstGeom>
        </p:spPr>
      </p:pic>
    </p:spTree>
    <p:extLst>
      <p:ext uri="{BB962C8B-B14F-4D97-AF65-F5344CB8AC3E}">
        <p14:creationId xmlns:p14="http://schemas.microsoft.com/office/powerpoint/2010/main" val="189289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yw pakietu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110</TotalTime>
  <Words>2836</Words>
  <Application>Microsoft Office PowerPoint</Application>
  <PresentationFormat>Panoramiczny</PresentationFormat>
  <Paragraphs>179</Paragraphs>
  <Slides>17</Slides>
  <Notes>8</Notes>
  <HiddenSlides>0</HiddenSlides>
  <MMClips>0</MMClips>
  <ScaleCrop>false</ScaleCrop>
  <HeadingPairs>
    <vt:vector size="8" baseType="variant">
      <vt:variant>
        <vt:lpstr>Używane czcionki</vt:lpstr>
      </vt:variant>
      <vt:variant>
        <vt:i4>5</vt:i4>
      </vt:variant>
      <vt:variant>
        <vt:lpstr>Motyw</vt:lpstr>
      </vt:variant>
      <vt:variant>
        <vt:i4>1</vt:i4>
      </vt:variant>
      <vt:variant>
        <vt:lpstr>Osadzone serwery OLE</vt:lpstr>
      </vt:variant>
      <vt:variant>
        <vt:i4>1</vt:i4>
      </vt:variant>
      <vt:variant>
        <vt:lpstr>Tytuły slajdów</vt:lpstr>
      </vt:variant>
      <vt:variant>
        <vt:i4>17</vt:i4>
      </vt:variant>
    </vt:vector>
  </HeadingPairs>
  <TitlesOfParts>
    <vt:vector size="24" baseType="lpstr">
      <vt:lpstr>Arial</vt:lpstr>
      <vt:lpstr>Corbel</vt:lpstr>
      <vt:lpstr>Garamond</vt:lpstr>
      <vt:lpstr>Times New Roman</vt:lpstr>
      <vt:lpstr>Wingdings</vt:lpstr>
      <vt:lpstr>Organiczny</vt:lpstr>
      <vt:lpstr>Dokument programu Microsoft Word</vt:lpstr>
      <vt:lpstr>OPERATOR TRAKA TAŚMOWEGO</vt:lpstr>
      <vt:lpstr>OCENA RYZYKA ZAWODOWEGO NA STANOWISKU   OPERATORA TRAKA TAŚMOWEGO W PROCESIE  WYTWARZANIA DREWNIANYCH KONSTRUKCJI   WIĘŹBY DACHOWEJ </vt:lpstr>
      <vt:lpstr>Prezentacja programu PowerPoint</vt:lpstr>
      <vt:lpstr>Prezentacja programu PowerPoint</vt:lpstr>
      <vt:lpstr>Prezentacja programu PowerPoint</vt:lpstr>
      <vt:lpstr>Prezentacja programu PowerPoint</vt:lpstr>
      <vt:lpstr>Identyfikacja zagrożeń i oceny ryzyka zawodowego na stanowisku operatora traka taśmowego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OPERATOR TRAKA TAŚMOWEGO</dc:title>
  <dc:creator>Magda</dc:creator>
  <cp:lastModifiedBy>Magda</cp:lastModifiedBy>
  <cp:revision>11</cp:revision>
  <dcterms:created xsi:type="dcterms:W3CDTF">2021-05-07T06:50:22Z</dcterms:created>
  <dcterms:modified xsi:type="dcterms:W3CDTF">2021-05-07T08:41:09Z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